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34"/>
    <p:restoredTop sz="94674"/>
  </p:normalViewPr>
  <p:slideViewPr>
    <p:cSldViewPr snapToGrid="0" snapToObjects="1">
      <p:cViewPr varScale="1">
        <p:scale>
          <a:sx n="82" d="100"/>
          <a:sy n="82" d="100"/>
        </p:scale>
        <p:origin x="6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98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60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42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554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59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23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77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0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551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99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373AF-25A5-7F4D-BE76-0D04B06EC3A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8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C PPT Template 16.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52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31E58-9AC9-B09F-A533-046F900E9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395" y="91957"/>
            <a:ext cx="5006336" cy="1325563"/>
          </a:xfrm>
        </p:spPr>
        <p:txBody>
          <a:bodyPr>
            <a:normAutofit/>
          </a:bodyPr>
          <a:lstStyle/>
          <a:p>
            <a:r>
              <a:rPr lang="en-US" dirty="0"/>
              <a:t>Michigan Collegiate (Conner Creek East)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2" descr="Michigan Collegiate Athletics | Facebook">
            <a:extLst>
              <a:ext uri="{FF2B5EF4-FFF2-40B4-BE49-F238E27FC236}">
                <a16:creationId xmlns:a16="http://schemas.microsoft.com/office/drawing/2014/main" id="{F0185A92-95CD-FD74-5310-DED5E27E7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241" y="643466"/>
            <a:ext cx="4105275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Image preview">
            <a:extLst>
              <a:ext uri="{FF2B5EF4-FFF2-40B4-BE49-F238E27FC236}">
                <a16:creationId xmlns:a16="http://schemas.microsoft.com/office/drawing/2014/main" id="{59DE384D-03CF-D55C-72D8-C3C2B483A1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398" y="3325532"/>
            <a:ext cx="1640142" cy="164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age preview">
            <a:extLst>
              <a:ext uri="{FF2B5EF4-FFF2-40B4-BE49-F238E27FC236}">
                <a16:creationId xmlns:a16="http://schemas.microsoft.com/office/drawing/2014/main" id="{FDE9F422-C27C-8CF9-F5CA-4644CEC01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398" y="5032187"/>
            <a:ext cx="1640142" cy="164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Image preview">
            <a:extLst>
              <a:ext uri="{FF2B5EF4-FFF2-40B4-BE49-F238E27FC236}">
                <a16:creationId xmlns:a16="http://schemas.microsoft.com/office/drawing/2014/main" id="{96FF34B7-2A72-9E94-B072-F62AA79F8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878" y="1417519"/>
            <a:ext cx="2035421" cy="190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Image preview">
            <a:extLst>
              <a:ext uri="{FF2B5EF4-FFF2-40B4-BE49-F238E27FC236}">
                <a16:creationId xmlns:a16="http://schemas.microsoft.com/office/drawing/2014/main" id="{98ECFD24-324B-1E5C-85B7-7CD4877B3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782" y="1421439"/>
            <a:ext cx="1587096" cy="190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Image preview">
            <a:extLst>
              <a:ext uri="{FF2B5EF4-FFF2-40B4-BE49-F238E27FC236}">
                <a16:creationId xmlns:a16="http://schemas.microsoft.com/office/drawing/2014/main" id="{4EF3F55C-77D4-1116-BCEB-C0C222AA9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299" y="1417519"/>
            <a:ext cx="1857375" cy="190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B82965-EF5C-27F4-1D9B-E248173E0AC8}"/>
              </a:ext>
            </a:extLst>
          </p:cNvPr>
          <p:cNvSpPr txBox="1"/>
          <p:nvPr/>
        </p:nvSpPr>
        <p:spPr>
          <a:xfrm>
            <a:off x="8426824" y="3709115"/>
            <a:ext cx="37179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latin typeface="Calibri" panose="020F0502020204030204" pitchFamily="34" charset="0"/>
              </a:rPr>
              <a:t>President: Jonah Gaillard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latin typeface="Calibri" panose="020F0502020204030204" pitchFamily="34" charset="0"/>
              </a:rPr>
              <a:t>Vice President: </a:t>
            </a:r>
            <a:r>
              <a:rPr lang="en-US" sz="1800" b="0" i="0" dirty="0" err="1">
                <a:effectLst/>
                <a:latin typeface="Calibri" panose="020F0502020204030204" pitchFamily="34" charset="0"/>
              </a:rPr>
              <a:t>Oluchi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sz="1800" b="0" i="0" dirty="0" err="1">
                <a:effectLst/>
                <a:latin typeface="Calibri" panose="020F0502020204030204" pitchFamily="34" charset="0"/>
              </a:rPr>
              <a:t>Azugwu</a:t>
            </a:r>
            <a:endParaRPr lang="en-US" dirty="0">
              <a:latin typeface="Calibri" panose="020F0502020204030204" pitchFamily="34" charset="0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latin typeface="Calibri" panose="020F0502020204030204" pitchFamily="34" charset="0"/>
              </a:rPr>
              <a:t>Treasurer: Madison Cox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latin typeface="Calibri" panose="020F0502020204030204" pitchFamily="34" charset="0"/>
              </a:rPr>
              <a:t>Secretary: </a:t>
            </a:r>
            <a:r>
              <a:rPr lang="en-US" sz="1800" b="0" i="0" dirty="0" err="1">
                <a:effectLst/>
                <a:latin typeface="Calibri" panose="020F0502020204030204" pitchFamily="34" charset="0"/>
              </a:rPr>
              <a:t>Chinelo</a:t>
            </a:r>
            <a:r>
              <a:rPr lang="en-US" sz="1800" b="0" i="0" dirty="0"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 err="1">
                <a:effectLst/>
                <a:latin typeface="Calibri" panose="020F0502020204030204" pitchFamily="34" charset="0"/>
              </a:rPr>
              <a:t>Azugw</a:t>
            </a:r>
            <a:r>
              <a:rPr lang="en-US" dirty="0" err="1">
                <a:latin typeface="Calibri" panose="020F0502020204030204" pitchFamily="34" charset="0"/>
              </a:rPr>
              <a:t>u</a:t>
            </a:r>
            <a:endParaRPr lang="en-US" dirty="0">
              <a:latin typeface="Calibri" panose="020F0502020204030204" pitchFamily="34" charset="0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latin typeface="Calibri" panose="020F0502020204030204" pitchFamily="34" charset="0"/>
              </a:rPr>
              <a:t>Social Media </a:t>
            </a:r>
            <a:r>
              <a:rPr lang="en-US" sz="1800" b="0" i="0" dirty="0" err="1">
                <a:effectLst/>
                <a:latin typeface="Calibri" panose="020F0502020204030204" pitchFamily="34" charset="0"/>
              </a:rPr>
              <a:t>Nonye</a:t>
            </a:r>
            <a:r>
              <a:rPr lang="en-US" sz="1800" b="0" i="0" dirty="0"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 err="1">
                <a:effectLst/>
                <a:latin typeface="Calibri" panose="020F0502020204030204" pitchFamily="34" charset="0"/>
              </a:rPr>
              <a:t>Azugwu</a:t>
            </a:r>
            <a:endParaRPr lang="en-US" sz="1800" b="0" i="0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590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7BE36C-91E5-F256-5D24-CE9F25DCA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182" y="932961"/>
            <a:ext cx="4887685" cy="1777419"/>
          </a:xfrm>
        </p:spPr>
        <p:txBody>
          <a:bodyPr anchor="b">
            <a:normAutofit/>
          </a:bodyPr>
          <a:lstStyle/>
          <a:p>
            <a:r>
              <a:rPr lang="en-US" sz="4000"/>
              <a:t>Pershing High School</a:t>
            </a:r>
          </a:p>
        </p:txBody>
      </p:sp>
      <p:pic>
        <p:nvPicPr>
          <p:cNvPr id="4" name="Picture 24" descr="Pershing / Homepage">
            <a:extLst>
              <a:ext uri="{FF2B5EF4-FFF2-40B4-BE49-F238E27FC236}">
                <a16:creationId xmlns:a16="http://schemas.microsoft.com/office/drawing/2014/main" id="{1091DC6F-C6E6-6FCC-BC5D-BF0573A71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3551"/>
          <a:stretch/>
        </p:blipFill>
        <p:spPr bwMode="auto">
          <a:xfrm>
            <a:off x="391903" y="573678"/>
            <a:ext cx="5103206" cy="571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!!Line">
            <a:extLst>
              <a:ext uri="{FF2B5EF4-FFF2-40B4-BE49-F238E27FC236}">
                <a16:creationId xmlns:a16="http://schemas.microsoft.com/office/drawing/2014/main" id="{0AF80B57-54E2-4D01-8731-3F38B0C56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8192" y="1417320"/>
            <a:ext cx="9144" cy="4023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ACC5018-81A3-3EA9-0B44-A9B32A42E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8182" y="2894529"/>
            <a:ext cx="4887685" cy="3210179"/>
          </a:xfrm>
        </p:spPr>
        <p:txBody>
          <a:bodyPr anchor="t">
            <a:normAutofit/>
          </a:bodyPr>
          <a:lstStyle/>
          <a:p>
            <a:pPr algn="l" fontAlgn="base"/>
            <a:r>
              <a:rPr lang="en-US" sz="1800" b="0" i="0" dirty="0">
                <a:effectLst/>
                <a:latin typeface="Calibri" panose="020F0502020204030204" pitchFamily="34" charset="0"/>
              </a:rPr>
              <a:t>President- Jeremiah Young</a:t>
            </a:r>
          </a:p>
          <a:p>
            <a:pPr algn="l" fontAlgn="base"/>
            <a:r>
              <a:rPr lang="en-US" sz="1800" b="0" i="0" dirty="0">
                <a:effectLst/>
                <a:latin typeface="Calibri" panose="020F0502020204030204" pitchFamily="34" charset="0"/>
              </a:rPr>
              <a:t>Vice President- James Conner</a:t>
            </a:r>
          </a:p>
          <a:p>
            <a:pPr algn="l" fontAlgn="base"/>
            <a:r>
              <a:rPr lang="en-US" sz="1800" b="0" i="0" dirty="0">
                <a:effectLst/>
                <a:latin typeface="Calibri" panose="020F0502020204030204" pitchFamily="34" charset="0"/>
              </a:rPr>
              <a:t>Secretary- Special Mitchell</a:t>
            </a:r>
          </a:p>
          <a:p>
            <a:pPr algn="l" fontAlgn="base"/>
            <a:r>
              <a:rPr lang="en-US" sz="1800" b="0" i="0" dirty="0">
                <a:effectLst/>
                <a:latin typeface="Calibri" panose="020F0502020204030204" pitchFamily="34" charset="0"/>
              </a:rPr>
              <a:t>Treasurer: </a:t>
            </a:r>
            <a:r>
              <a:rPr lang="en-US" sz="1800" b="0" i="0" dirty="0" err="1">
                <a:effectLst/>
                <a:latin typeface="Calibri" panose="020F0502020204030204" pitchFamily="34" charset="0"/>
              </a:rPr>
              <a:t>Dazia</a:t>
            </a:r>
            <a:r>
              <a:rPr lang="en-US" sz="1800" b="0" i="0" dirty="0">
                <a:effectLst/>
                <a:latin typeface="Calibri" panose="020F0502020204030204" pitchFamily="34" charset="0"/>
              </a:rPr>
              <a:t> Williams</a:t>
            </a:r>
          </a:p>
          <a:p>
            <a:pPr algn="l" fontAlgn="base"/>
            <a:r>
              <a:rPr lang="en-US" sz="1800" b="0" i="0" dirty="0">
                <a:effectLst/>
                <a:latin typeface="Calibri" panose="020F0502020204030204" pitchFamily="34" charset="0"/>
              </a:rPr>
              <a:t>Social Media Specialist: </a:t>
            </a:r>
            <a:r>
              <a:rPr lang="en-US" sz="1800" b="0" i="0" dirty="0" err="1">
                <a:effectLst/>
                <a:latin typeface="Calibri" panose="020F0502020204030204" pitchFamily="34" charset="0"/>
              </a:rPr>
              <a:t>Dakayla</a:t>
            </a:r>
            <a:r>
              <a:rPr lang="en-US" sz="1800" b="0" i="0" dirty="0">
                <a:effectLst/>
                <a:latin typeface="Calibri" panose="020F0502020204030204" pitchFamily="34" charset="0"/>
              </a:rPr>
              <a:t> Williams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514420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9" name="Rectangle 10248">
            <a:extLst>
              <a:ext uri="{FF2B5EF4-FFF2-40B4-BE49-F238E27FC236}">
                <a16:creationId xmlns:a16="http://schemas.microsoft.com/office/drawing/2014/main" id="{2B39286B-772E-4B31-95F0-33484AFAA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667DC0-5D45-5E86-1141-9CA87D897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232" y="365760"/>
            <a:ext cx="4928616" cy="2057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latin typeface="+mj-lt"/>
                <a:ea typeface="+mj-ea"/>
                <a:cs typeface="+mj-cs"/>
              </a:rPr>
              <a:t>Pontiac Academy of Excellence</a:t>
            </a:r>
          </a:p>
        </p:txBody>
      </p:sp>
      <p:pic>
        <p:nvPicPr>
          <p:cNvPr id="4" name="Picture 26" descr="Athletics | Pontiac Academy">
            <a:extLst>
              <a:ext uri="{FF2B5EF4-FFF2-40B4-BE49-F238E27FC236}">
                <a16:creationId xmlns:a16="http://schemas.microsoft.com/office/drawing/2014/main" id="{F9FF65E8-4BFA-18D1-D325-C94CBBBA4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2317" y="346634"/>
            <a:ext cx="3698382" cy="293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A group of men posing for a photo&#10;&#10;Description automatically generated">
            <a:extLst>
              <a:ext uri="{FF2B5EF4-FFF2-40B4-BE49-F238E27FC236}">
                <a16:creationId xmlns:a16="http://schemas.microsoft.com/office/drawing/2014/main" id="{70B620F2-2577-60D9-0C9B-61E3543A7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4692" y="3602736"/>
            <a:ext cx="3913632" cy="293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251" name="Straight Connector 10250">
            <a:extLst>
              <a:ext uri="{FF2B5EF4-FFF2-40B4-BE49-F238E27FC236}">
                <a16:creationId xmlns:a16="http://schemas.microsoft.com/office/drawing/2014/main" id="{73FA79A8-0B2C-4219-95C7-D68CB577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35981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6" name="Content Placeholder 10245">
            <a:extLst>
              <a:ext uri="{FF2B5EF4-FFF2-40B4-BE49-F238E27FC236}">
                <a16:creationId xmlns:a16="http://schemas.microsoft.com/office/drawing/2014/main" id="{938DC519-6B24-5AAE-9A1B-6B089AB14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232" y="2624328"/>
            <a:ext cx="4928616" cy="3538728"/>
          </a:xfrm>
        </p:spPr>
        <p:txBody>
          <a:bodyPr anchor="t">
            <a:normAutofit/>
          </a:bodyPr>
          <a:lstStyle/>
          <a:p>
            <a:r>
              <a:rPr lang="en-US" sz="2000" b="0" i="0" dirty="0">
                <a:effectLst/>
                <a:latin typeface="Calibri" panose="020F0502020204030204" pitchFamily="34" charset="0"/>
              </a:rPr>
              <a:t>President: </a:t>
            </a:r>
            <a:r>
              <a:rPr lang="en-US" sz="2000" b="0" i="0" dirty="0" err="1">
                <a:effectLst/>
                <a:latin typeface="Calibri" panose="020F0502020204030204" pitchFamily="34" charset="0"/>
              </a:rPr>
              <a:t>Tayshawn</a:t>
            </a:r>
            <a:r>
              <a:rPr lang="en-US" sz="2000" b="0" i="0" dirty="0">
                <a:effectLst/>
                <a:latin typeface="Calibri" panose="020F0502020204030204" pitchFamily="34" charset="0"/>
              </a:rPr>
              <a:t> Lee</a:t>
            </a:r>
          </a:p>
          <a:p>
            <a:r>
              <a:rPr lang="en-US" sz="2000" b="0" i="0" dirty="0">
                <a:effectLst/>
                <a:latin typeface="Calibri" panose="020F0502020204030204" pitchFamily="34" charset="0"/>
              </a:rPr>
              <a:t>Vice President: Faith Hagler</a:t>
            </a:r>
          </a:p>
          <a:p>
            <a:r>
              <a:rPr lang="en-US" sz="2000" b="0" i="0" dirty="0">
                <a:effectLst/>
                <a:latin typeface="Calibri" panose="020F0502020204030204" pitchFamily="34" charset="0"/>
              </a:rPr>
              <a:t>Secretary: Jada Lindsey</a:t>
            </a:r>
          </a:p>
          <a:p>
            <a:r>
              <a:rPr lang="en-US" sz="2000" b="0" i="0" dirty="0">
                <a:effectLst/>
                <a:latin typeface="Calibri" panose="020F0502020204030204" pitchFamily="34" charset="0"/>
              </a:rPr>
              <a:t>Treasure: </a:t>
            </a:r>
            <a:r>
              <a:rPr lang="en-US" sz="2000" b="0" i="0" dirty="0" err="1">
                <a:effectLst/>
                <a:latin typeface="Calibri" panose="020F0502020204030204" pitchFamily="34" charset="0"/>
              </a:rPr>
              <a:t>Arieanna</a:t>
            </a:r>
            <a:r>
              <a:rPr lang="en-US" sz="2000" b="0" i="0" dirty="0">
                <a:effectLst/>
                <a:latin typeface="Calibri" panose="020F0502020204030204" pitchFamily="34" charset="0"/>
              </a:rPr>
              <a:t> White</a:t>
            </a:r>
          </a:p>
          <a:p>
            <a:r>
              <a:rPr lang="en-US" sz="2000" b="0" i="0" dirty="0">
                <a:effectLst/>
                <a:latin typeface="Calibri" panose="020F0502020204030204" pitchFamily="34" charset="0"/>
              </a:rPr>
              <a:t>Social Media Chair: Demarion Burrow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661185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Rectangle 9224">
            <a:extLst>
              <a:ext uri="{FF2B5EF4-FFF2-40B4-BE49-F238E27FC236}">
                <a16:creationId xmlns:a16="http://schemas.microsoft.com/office/drawing/2014/main" id="{68575C10-8187-4AC4-AD72-C754EAFD2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227" name="Straight Connector 9226">
            <a:extLst>
              <a:ext uri="{FF2B5EF4-FFF2-40B4-BE49-F238E27FC236}">
                <a16:creationId xmlns:a16="http://schemas.microsoft.com/office/drawing/2014/main" id="{74E776C9-ED67-41B7-B3A3-4DF76EF3A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429768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>
            <a:extLst>
              <a:ext uri="{FF2B5EF4-FFF2-40B4-BE49-F238E27FC236}">
                <a16:creationId xmlns:a16="http://schemas.microsoft.com/office/drawing/2014/main" id="{89B375BA-72DC-96B4-34A7-EBFDE07223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863" y="1570136"/>
            <a:ext cx="2918610" cy="30066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F92A73D1-4404-7F91-A67A-C32E47B53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193" y="1570137"/>
            <a:ext cx="2976622" cy="30066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8" descr="River Rouge High School - River Rouge, MI">
            <a:extLst>
              <a:ext uri="{FF2B5EF4-FFF2-40B4-BE49-F238E27FC236}">
                <a16:creationId xmlns:a16="http://schemas.microsoft.com/office/drawing/2014/main" id="{DA89A290-E852-E67B-A145-DF5F53E4F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4654295" cy="68579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528455-2AEB-4EAF-EEF0-DA81826D1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6199" y="141325"/>
            <a:ext cx="5969989" cy="19683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River Rouge High School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C7FA79-C367-BD3D-C764-F2DC5B19EC82}"/>
              </a:ext>
            </a:extLst>
          </p:cNvPr>
          <p:cNvSpPr txBox="1"/>
          <p:nvPr/>
        </p:nvSpPr>
        <p:spPr>
          <a:xfrm>
            <a:off x="5201863" y="4745143"/>
            <a:ext cx="3003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President: Rihanna Williams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96A096-3B31-8548-5D5E-F28BBDCC57B3}"/>
              </a:ext>
            </a:extLst>
          </p:cNvPr>
          <p:cNvSpPr txBox="1"/>
          <p:nvPr/>
        </p:nvSpPr>
        <p:spPr>
          <a:xfrm>
            <a:off x="8684615" y="4745143"/>
            <a:ext cx="2909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Vice President: </a:t>
            </a:r>
            <a:r>
              <a:rPr lang="en-US" dirty="0" err="1">
                <a:solidFill>
                  <a:schemeClr val="bg1"/>
                </a:solidFill>
              </a:rPr>
              <a:t>A’Zariah</a:t>
            </a:r>
            <a:r>
              <a:rPr lang="en-US" dirty="0">
                <a:solidFill>
                  <a:schemeClr val="bg1"/>
                </a:solidFill>
              </a:rPr>
              <a:t> Ellis</a:t>
            </a:r>
          </a:p>
        </p:txBody>
      </p:sp>
    </p:spTree>
    <p:extLst>
      <p:ext uri="{BB962C8B-B14F-4D97-AF65-F5344CB8AC3E}">
        <p14:creationId xmlns:p14="http://schemas.microsoft.com/office/powerpoint/2010/main" val="2269294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1" name="Rectangle 8200">
            <a:extLst>
              <a:ext uri="{FF2B5EF4-FFF2-40B4-BE49-F238E27FC236}">
                <a16:creationId xmlns:a16="http://schemas.microsoft.com/office/drawing/2014/main" id="{DC14B3F1-8CC5-4623-94B0-4445E3775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C6D9FF-5133-D4DC-F76A-C3E95717A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4244" y="365124"/>
            <a:ext cx="4929556" cy="2057400"/>
          </a:xfrm>
        </p:spPr>
        <p:txBody>
          <a:bodyPr anchor="b">
            <a:normAutofit/>
          </a:bodyPr>
          <a:lstStyle/>
          <a:p>
            <a:r>
              <a:rPr lang="en-US" sz="4000" dirty="0"/>
              <a:t>South Lake High School</a:t>
            </a:r>
          </a:p>
        </p:txBody>
      </p:sp>
      <p:pic>
        <p:nvPicPr>
          <p:cNvPr id="4" name="Picture 30" descr="South Lake High School">
            <a:extLst>
              <a:ext uri="{FF2B5EF4-FFF2-40B4-BE49-F238E27FC236}">
                <a16:creationId xmlns:a16="http://schemas.microsoft.com/office/drawing/2014/main" id="{7067904D-A6D0-05C1-0561-D2112CC8E4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3" r="3195" b="-2"/>
          <a:stretch/>
        </p:blipFill>
        <p:spPr bwMode="auto">
          <a:xfrm>
            <a:off x="491148" y="343454"/>
            <a:ext cx="4853685" cy="29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Image preview">
            <a:extLst>
              <a:ext uri="{FF2B5EF4-FFF2-40B4-BE49-F238E27FC236}">
                <a16:creationId xmlns:a16="http://schemas.microsoft.com/office/drawing/2014/main" id="{B8FE1234-080A-4587-47C3-C66F82B178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6" r="-2" b="10130"/>
          <a:stretch/>
        </p:blipFill>
        <p:spPr bwMode="auto">
          <a:xfrm>
            <a:off x="491148" y="3597883"/>
            <a:ext cx="4853685" cy="293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03" name="Straight Connector 8202">
            <a:extLst>
              <a:ext uri="{FF2B5EF4-FFF2-40B4-BE49-F238E27FC236}">
                <a16:creationId xmlns:a16="http://schemas.microsoft.com/office/drawing/2014/main" id="{B8EC0F70-6AFD-45BE-8F70-52888FC30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35981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8" name="Content Placeholder 8197">
            <a:extLst>
              <a:ext uri="{FF2B5EF4-FFF2-40B4-BE49-F238E27FC236}">
                <a16:creationId xmlns:a16="http://schemas.microsoft.com/office/drawing/2014/main" id="{B4240D74-A391-7935-01D1-734DBC12A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4244" y="2801043"/>
            <a:ext cx="4929556" cy="3538094"/>
          </a:xfrm>
        </p:spPr>
        <p:txBody>
          <a:bodyPr>
            <a:normAutofit/>
          </a:bodyPr>
          <a:lstStyle/>
          <a:p>
            <a:r>
              <a:rPr lang="en-US" sz="2000" dirty="0"/>
              <a:t>President: Kendall Knox</a:t>
            </a:r>
          </a:p>
          <a:p>
            <a:r>
              <a:rPr lang="en-US" sz="2000" dirty="0"/>
              <a:t>Vice President: Nehemiah Sangster</a:t>
            </a:r>
          </a:p>
          <a:p>
            <a:r>
              <a:rPr lang="en-US" sz="2000" dirty="0"/>
              <a:t>Secretary: Aryanna Nelson</a:t>
            </a:r>
          </a:p>
          <a:p>
            <a:r>
              <a:rPr lang="en-US" sz="2000" dirty="0"/>
              <a:t>Treasurer: Trinity Sangster</a:t>
            </a:r>
          </a:p>
          <a:p>
            <a:r>
              <a:rPr lang="en-US" sz="2000" dirty="0"/>
              <a:t>Community Engagement Chair: Kyle </a:t>
            </a:r>
            <a:r>
              <a:rPr lang="en-US" sz="2000" dirty="0" err="1"/>
              <a:t>Hugley</a:t>
            </a:r>
            <a:endParaRPr lang="en-US" sz="2000" dirty="0"/>
          </a:p>
          <a:p>
            <a:r>
              <a:rPr lang="en-US" sz="2000" dirty="0"/>
              <a:t>Social Media Chair: Jordan Keys</a:t>
            </a:r>
          </a:p>
        </p:txBody>
      </p:sp>
    </p:spTree>
    <p:extLst>
      <p:ext uri="{BB962C8B-B14F-4D97-AF65-F5344CB8AC3E}">
        <p14:creationId xmlns:p14="http://schemas.microsoft.com/office/powerpoint/2010/main" val="30869898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7" name="Rectangle 7176">
            <a:extLst>
              <a:ext uri="{FF2B5EF4-FFF2-40B4-BE49-F238E27FC236}">
                <a16:creationId xmlns:a16="http://schemas.microsoft.com/office/drawing/2014/main" id="{DC14B3F1-8CC5-4623-94B0-4445E3775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E18CC9-E581-A4A8-BF95-B77A63334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4244" y="365124"/>
            <a:ext cx="4929556" cy="2057400"/>
          </a:xfrm>
        </p:spPr>
        <p:txBody>
          <a:bodyPr anchor="b">
            <a:normAutofit/>
          </a:bodyPr>
          <a:lstStyle/>
          <a:p>
            <a:r>
              <a:rPr lang="en-US" sz="4000"/>
              <a:t>Southfield Arts &amp; Technology</a:t>
            </a:r>
          </a:p>
        </p:txBody>
      </p:sp>
      <p:pic>
        <p:nvPicPr>
          <p:cNvPr id="4" name="Picture 32" descr="Roster - Southfield Arts &amp; Tech Warriors (Southfield, MI) Boys Varsity  Track &amp; Field 21-22">
            <a:extLst>
              <a:ext uri="{FF2B5EF4-FFF2-40B4-BE49-F238E27FC236}">
                <a16:creationId xmlns:a16="http://schemas.microsoft.com/office/drawing/2014/main" id="{C6786C39-C655-2F99-688B-2D0ACCC21E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" r="1868" b="1"/>
          <a:stretch/>
        </p:blipFill>
        <p:spPr bwMode="auto">
          <a:xfrm>
            <a:off x="491148" y="343454"/>
            <a:ext cx="4853685" cy="29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168E6608-953C-A228-7B2E-D0AAC5C4DE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2" r="-3" b="42377"/>
          <a:stretch/>
        </p:blipFill>
        <p:spPr bwMode="auto">
          <a:xfrm>
            <a:off x="491148" y="3597883"/>
            <a:ext cx="4853685" cy="293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79" name="Straight Connector 7178">
            <a:extLst>
              <a:ext uri="{FF2B5EF4-FFF2-40B4-BE49-F238E27FC236}">
                <a16:creationId xmlns:a16="http://schemas.microsoft.com/office/drawing/2014/main" id="{B8EC0F70-6AFD-45BE-8F70-52888FC30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35981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4" name="Content Placeholder 7173">
            <a:extLst>
              <a:ext uri="{FF2B5EF4-FFF2-40B4-BE49-F238E27FC236}">
                <a16:creationId xmlns:a16="http://schemas.microsoft.com/office/drawing/2014/main" id="{A845823E-82A1-37A4-BEDD-1DA5BD0FC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4244" y="2624962"/>
            <a:ext cx="4929556" cy="3538094"/>
          </a:xfrm>
        </p:spPr>
        <p:txBody>
          <a:bodyPr>
            <a:normAutofit/>
          </a:bodyPr>
          <a:lstStyle/>
          <a:p>
            <a:pPr algn="l" rtl="0" fontAlgn="base"/>
            <a:r>
              <a:rPr lang="en-US" sz="1800" b="1" i="0" dirty="0">
                <a:effectLst/>
                <a:latin typeface="Calibri" panose="020F0502020204030204" pitchFamily="34" charset="0"/>
              </a:rPr>
              <a:t>Co- President- Tamaya Fields  </a:t>
            </a:r>
          </a:p>
          <a:p>
            <a:pPr algn="l" rtl="0" fontAlgn="base"/>
            <a:r>
              <a:rPr lang="en-US" sz="1800" b="1" i="0" dirty="0">
                <a:effectLst/>
                <a:latin typeface="Calibri" panose="020F0502020204030204" pitchFamily="34" charset="0"/>
              </a:rPr>
              <a:t>Co-President – </a:t>
            </a:r>
            <a:r>
              <a:rPr lang="en-US" sz="1800" b="1" i="0" dirty="0" err="1">
                <a:effectLst/>
                <a:latin typeface="Calibri" panose="020F0502020204030204" pitchFamily="34" charset="0"/>
              </a:rPr>
              <a:t>Avari</a:t>
            </a:r>
            <a:r>
              <a:rPr lang="en-US" sz="1800" b="1" i="0" dirty="0">
                <a:effectLst/>
                <a:latin typeface="Calibri" panose="020F0502020204030204" pitchFamily="34" charset="0"/>
              </a:rPr>
              <a:t> Terrell</a:t>
            </a:r>
            <a:r>
              <a:rPr lang="en-US" sz="1800" b="0" i="0" dirty="0">
                <a:effectLst/>
                <a:latin typeface="Calibri" panose="020F0502020204030204" pitchFamily="34" charset="0"/>
              </a:rPr>
              <a:t> </a:t>
            </a:r>
            <a:endParaRPr lang="en-US" sz="1400" b="0" i="0" dirty="0"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1" i="0" dirty="0">
                <a:effectLst/>
                <a:latin typeface="Calibri" panose="020F0502020204030204" pitchFamily="34" charset="0"/>
              </a:rPr>
              <a:t>Vice President- Kyla Middlebrook </a:t>
            </a:r>
          </a:p>
          <a:p>
            <a:pPr algn="l" rtl="0" fontAlgn="base"/>
            <a:r>
              <a:rPr lang="en-US" sz="1800" b="1" i="0" dirty="0">
                <a:effectLst/>
                <a:latin typeface="Calibri" panose="020F0502020204030204" pitchFamily="34" charset="0"/>
              </a:rPr>
              <a:t>Social Media- Gabe Jacobs </a:t>
            </a:r>
          </a:p>
          <a:p>
            <a:pPr algn="l" rtl="0" fontAlgn="base"/>
            <a:r>
              <a:rPr lang="en-US" sz="1800" b="1" i="0" dirty="0">
                <a:effectLst/>
                <a:latin typeface="Calibri" panose="020F0502020204030204" pitchFamily="34" charset="0"/>
              </a:rPr>
              <a:t>Social media- Lilian Payne </a:t>
            </a:r>
          </a:p>
          <a:p>
            <a:pPr algn="l" rtl="0" fontAlgn="base"/>
            <a:r>
              <a:rPr lang="en-US" sz="1800" b="1" i="0" dirty="0">
                <a:effectLst/>
                <a:latin typeface="Calibri" panose="020F0502020204030204" pitchFamily="34" charset="0"/>
              </a:rPr>
              <a:t>Treasury- Brianne Holloway</a:t>
            </a:r>
          </a:p>
          <a:p>
            <a:pPr algn="l" rtl="0" fontAlgn="base"/>
            <a:endParaRPr lang="en-US" sz="1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47740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DD4C3-87AC-761B-0EB8-EE86FDDAE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330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dirty="0"/>
              <a:t>University High School (Ferndale)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4" descr="The University High School | Ferndale MI">
            <a:extLst>
              <a:ext uri="{FF2B5EF4-FFF2-40B4-BE49-F238E27FC236}">
                <a16:creationId xmlns:a16="http://schemas.microsoft.com/office/drawing/2014/main" id="{66CE21D3-68A3-D0B2-DA2B-EEAC93F46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"/>
          <a:stretch/>
        </p:blipFill>
        <p:spPr bwMode="auto"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5B2C69A-073C-629F-341C-3F36D8EC2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329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en-US" sz="1200" dirty="0"/>
              <a:t>President - Aniya Hall </a:t>
            </a:r>
          </a:p>
          <a:p>
            <a:r>
              <a:rPr lang="en-US" sz="1200" dirty="0"/>
              <a:t>Vice President - Rachel Smith </a:t>
            </a:r>
          </a:p>
          <a:p>
            <a:r>
              <a:rPr lang="en-US" sz="1200" dirty="0"/>
              <a:t>Secretary - Kassie </a:t>
            </a:r>
            <a:r>
              <a:rPr lang="en-US" sz="1200" dirty="0" err="1"/>
              <a:t>Weje</a:t>
            </a:r>
            <a:r>
              <a:rPr lang="en-US" sz="1200" dirty="0"/>
              <a:t> </a:t>
            </a:r>
          </a:p>
          <a:p>
            <a:r>
              <a:rPr lang="en-US" sz="1200" dirty="0"/>
              <a:t>Treasurer - Heaven Peet </a:t>
            </a:r>
          </a:p>
          <a:p>
            <a:r>
              <a:rPr lang="en-US" sz="1200" dirty="0"/>
              <a:t>Social Media Chair - Finn </a:t>
            </a:r>
            <a:r>
              <a:rPr lang="en-US" sz="1200" dirty="0" err="1"/>
              <a:t>Nahabedian</a:t>
            </a:r>
            <a:r>
              <a:rPr lang="en-US" sz="1200" dirty="0"/>
              <a:t> </a:t>
            </a:r>
          </a:p>
          <a:p>
            <a:r>
              <a:rPr lang="en-US" sz="1200" dirty="0"/>
              <a:t>UHS Engagement - </a:t>
            </a:r>
            <a:r>
              <a:rPr lang="en-US" sz="1200" dirty="0" err="1"/>
              <a:t>Naveyah</a:t>
            </a:r>
            <a:r>
              <a:rPr lang="en-US" sz="1200" dirty="0"/>
              <a:t> Knott </a:t>
            </a:r>
          </a:p>
          <a:p>
            <a:r>
              <a:rPr lang="en-US" sz="1200" dirty="0"/>
              <a:t>Community Liaison - Tiffany Holloway </a:t>
            </a:r>
          </a:p>
          <a:p>
            <a:r>
              <a:rPr lang="en-US" sz="1200" dirty="0"/>
              <a:t>Community Service - Justin Smiley </a:t>
            </a:r>
          </a:p>
          <a:p>
            <a:r>
              <a:rPr lang="en-US" sz="1200" dirty="0"/>
              <a:t>C2 Pipeline Board Members - </a:t>
            </a:r>
            <a:r>
              <a:rPr lang="en-US" sz="1200" dirty="0" err="1"/>
              <a:t>Amiriah</a:t>
            </a:r>
            <a:r>
              <a:rPr lang="en-US" sz="1200" dirty="0"/>
              <a:t>, Rosalyn, </a:t>
            </a:r>
            <a:r>
              <a:rPr lang="en-US" sz="1200" dirty="0" err="1"/>
              <a:t>Danea</a:t>
            </a:r>
            <a:r>
              <a:rPr lang="en-US" sz="1200" dirty="0"/>
              <a:t>, Cassius, </a:t>
            </a:r>
            <a:r>
              <a:rPr lang="en-US" sz="1200" dirty="0" err="1"/>
              <a:t>Tayshawn</a:t>
            </a:r>
            <a:r>
              <a:rPr lang="en-US" sz="1200" dirty="0"/>
              <a:t>, Dede, </a:t>
            </a:r>
            <a:r>
              <a:rPr lang="en-US" sz="1200" dirty="0" err="1"/>
              <a:t>Laressa</a:t>
            </a:r>
            <a:r>
              <a:rPr lang="en-US" sz="1200" dirty="0"/>
              <a:t>, Shaniya, Destiny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76408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AF70B-F901-B31F-8486-027A8CB07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330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dirty="0"/>
              <a:t>Warren Mott High School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6" descr="Warren Mott High School">
            <a:extLst>
              <a:ext uri="{FF2B5EF4-FFF2-40B4-BE49-F238E27FC236}">
                <a16:creationId xmlns:a16="http://schemas.microsoft.com/office/drawing/2014/main" id="{DF83A010-1D54-BE9E-051A-3B10123B18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" r="1699" b="1"/>
          <a:stretch/>
        </p:blipFill>
        <p:spPr bwMode="auto"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E65BD00-A21E-C179-69F4-D266ACDEC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329" y="2279018"/>
            <a:ext cx="5314543" cy="3375920"/>
          </a:xfrm>
        </p:spPr>
        <p:txBody>
          <a:bodyPr anchor="t">
            <a:normAutofit/>
          </a:bodyPr>
          <a:lstStyle/>
          <a:p>
            <a:pPr algn="l" fontAlgn="base"/>
            <a:r>
              <a:rPr lang="en-US" sz="1800" b="0" i="0" dirty="0">
                <a:effectLst/>
                <a:latin typeface="Calibri" panose="020F0502020204030204" pitchFamily="34" charset="0"/>
              </a:rPr>
              <a:t>PRESIDENT: Mariah Wells</a:t>
            </a:r>
          </a:p>
          <a:p>
            <a:pPr algn="l" fontAlgn="base"/>
            <a:r>
              <a:rPr lang="en-US" sz="1800" b="0" i="0" dirty="0">
                <a:effectLst/>
                <a:latin typeface="Calibri" panose="020F0502020204030204" pitchFamily="34" charset="0"/>
              </a:rPr>
              <a:t>VICE PRESIDENTS: Gabby Andrews; Isis Hanson-Franklin</a:t>
            </a:r>
          </a:p>
          <a:p>
            <a:pPr algn="l" fontAlgn="base"/>
            <a:r>
              <a:rPr lang="en-US" sz="1800" b="0" i="0" dirty="0">
                <a:effectLst/>
                <a:latin typeface="Calibri" panose="020F0502020204030204" pitchFamily="34" charset="0"/>
              </a:rPr>
              <a:t>SECRETARY: Leia Bowman, </a:t>
            </a:r>
            <a:r>
              <a:rPr lang="en-US" sz="1800" b="0" i="0" dirty="0" err="1">
                <a:effectLst/>
                <a:latin typeface="Calibri" panose="020F0502020204030204" pitchFamily="34" charset="0"/>
              </a:rPr>
              <a:t>Samiyah</a:t>
            </a:r>
            <a:r>
              <a:rPr lang="en-US" sz="1800" b="0" i="0" dirty="0">
                <a:effectLst/>
                <a:latin typeface="Calibri" panose="020F0502020204030204" pitchFamily="34" charset="0"/>
              </a:rPr>
              <a:t> Bailey</a:t>
            </a:r>
          </a:p>
          <a:p>
            <a:pPr algn="l" fontAlgn="base"/>
            <a:r>
              <a:rPr lang="en-US" sz="1800" b="0" i="0" dirty="0">
                <a:effectLst/>
                <a:latin typeface="Calibri" panose="020F0502020204030204" pitchFamily="34" charset="0"/>
              </a:rPr>
              <a:t>TREASURER: Caden West</a:t>
            </a:r>
          </a:p>
          <a:p>
            <a:pPr algn="l" fontAlgn="base"/>
            <a:r>
              <a:rPr lang="en-US" sz="1800" b="0" i="0" dirty="0">
                <a:effectLst/>
                <a:latin typeface="Calibri" panose="020F0502020204030204" pitchFamily="34" charset="0"/>
              </a:rPr>
              <a:t>SOCIAL MEDIA CHAIR: Emily Mason</a:t>
            </a:r>
          </a:p>
          <a:p>
            <a:pPr algn="l" fontAlgn="base"/>
            <a:r>
              <a:rPr lang="en-US" sz="1800" b="0" i="1" dirty="0">
                <a:effectLst/>
                <a:latin typeface="Calibri" panose="020F0502020204030204" pitchFamily="34" charset="0"/>
              </a:rPr>
              <a:t>Members at Large: Shekhar </a:t>
            </a:r>
            <a:r>
              <a:rPr lang="en-US" sz="1800" b="0" i="1" dirty="0" err="1">
                <a:effectLst/>
                <a:latin typeface="Calibri" panose="020F0502020204030204" pitchFamily="34" charset="0"/>
              </a:rPr>
              <a:t>Sutradhar</a:t>
            </a:r>
            <a:r>
              <a:rPr lang="en-US" sz="1800" b="0" i="1" dirty="0">
                <a:effectLst/>
                <a:latin typeface="Calibri" panose="020F0502020204030204" pitchFamily="34" charset="0"/>
              </a:rPr>
              <a:t>, Javari Pickett</a:t>
            </a:r>
            <a:endParaRPr lang="en-US" sz="1800" b="0" i="0" dirty="0">
              <a:effectLst/>
              <a:latin typeface="Calibri" panose="020F0502020204030204" pitchFamily="34" charset="0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63810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2B39286B-772E-4B31-95F0-33484AFAA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66D756-9077-FE22-4AF7-10F19A54B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232" y="365760"/>
            <a:ext cx="4928616" cy="2057400"/>
          </a:xfrm>
        </p:spPr>
        <p:txBody>
          <a:bodyPr anchor="b">
            <a:normAutofit/>
          </a:bodyPr>
          <a:lstStyle/>
          <a:p>
            <a:r>
              <a:rPr lang="en-US" sz="4000"/>
              <a:t>Warren Woods Towers</a:t>
            </a:r>
          </a:p>
        </p:txBody>
      </p:sp>
      <p:pic>
        <p:nvPicPr>
          <p:cNvPr id="4" name="Picture 38" descr="Warren Woods Tower High School - Wikipedia">
            <a:extLst>
              <a:ext uri="{FF2B5EF4-FFF2-40B4-BE49-F238E27FC236}">
                <a16:creationId xmlns:a16="http://schemas.microsoft.com/office/drawing/2014/main" id="{A9E1491E-E657-E29A-69D4-FB69AA66C1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r="7278" b="1"/>
          <a:stretch/>
        </p:blipFill>
        <p:spPr bwMode="auto">
          <a:xfrm>
            <a:off x="1509196" y="346634"/>
            <a:ext cx="2824624" cy="293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preview">
            <a:extLst>
              <a:ext uri="{FF2B5EF4-FFF2-40B4-BE49-F238E27FC236}">
                <a16:creationId xmlns:a16="http://schemas.microsoft.com/office/drawing/2014/main" id="{6F32BEC5-A0B8-B3C1-23F8-5A04924A7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4692" y="3602736"/>
            <a:ext cx="3913632" cy="293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05" name="Straight Connector 4104">
            <a:extLst>
              <a:ext uri="{FF2B5EF4-FFF2-40B4-BE49-F238E27FC236}">
                <a16:creationId xmlns:a16="http://schemas.microsoft.com/office/drawing/2014/main" id="{73FA79A8-0B2C-4219-95C7-D68CB577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35981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72F9761-09BF-31CE-BA61-7842FDB30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232" y="2624328"/>
            <a:ext cx="4928616" cy="3538728"/>
          </a:xfrm>
        </p:spPr>
        <p:txBody>
          <a:bodyPr anchor="t">
            <a:normAutofit/>
          </a:bodyPr>
          <a:lstStyle/>
          <a:p>
            <a:r>
              <a:rPr lang="en-US" sz="2000" dirty="0"/>
              <a:t>President: Katie Doctor</a:t>
            </a:r>
          </a:p>
          <a:p>
            <a:r>
              <a:rPr lang="en-US" sz="2000" dirty="0"/>
              <a:t>Vice President: SJ </a:t>
            </a:r>
            <a:r>
              <a:rPr lang="en-US" sz="2000" dirty="0" err="1"/>
              <a:t>Huling</a:t>
            </a:r>
            <a:endParaRPr lang="en-US" sz="2000" dirty="0"/>
          </a:p>
          <a:p>
            <a:r>
              <a:rPr lang="en-US" sz="2000" dirty="0"/>
              <a:t>Secretary: Taliyah Dawson</a:t>
            </a:r>
          </a:p>
          <a:p>
            <a:r>
              <a:rPr lang="en-US" sz="2000" dirty="0"/>
              <a:t>Treasurer: Donna </a:t>
            </a:r>
            <a:r>
              <a:rPr lang="en-US" sz="2000" dirty="0" err="1"/>
              <a:t>Shmouel</a:t>
            </a:r>
            <a:endParaRPr lang="en-US" sz="2000" dirty="0"/>
          </a:p>
          <a:p>
            <a:r>
              <a:rPr lang="en-US" sz="2000" dirty="0"/>
              <a:t>Social Media Chair: </a:t>
            </a:r>
            <a:r>
              <a:rPr lang="en-US" sz="2000"/>
              <a:t>Gabrielle Chanthavong</a:t>
            </a:r>
          </a:p>
        </p:txBody>
      </p:sp>
    </p:spTree>
    <p:extLst>
      <p:ext uri="{BB962C8B-B14F-4D97-AF65-F5344CB8AC3E}">
        <p14:creationId xmlns:p14="http://schemas.microsoft.com/office/powerpoint/2010/main" val="295115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4F8040-952C-7856-2A06-2A6665F77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182" y="932961"/>
            <a:ext cx="4887685" cy="1777419"/>
          </a:xfrm>
        </p:spPr>
        <p:txBody>
          <a:bodyPr anchor="b">
            <a:normAutofit/>
          </a:bodyPr>
          <a:lstStyle/>
          <a:p>
            <a:r>
              <a:rPr lang="en-US" sz="4000"/>
              <a:t>Waterford Mott High School</a:t>
            </a:r>
          </a:p>
        </p:txBody>
      </p:sp>
      <p:pic>
        <p:nvPicPr>
          <p:cNvPr id="4" name="Picture 42" descr="Waterford Mott High School Employees, Location, Alumni | LinkedIn">
            <a:extLst>
              <a:ext uri="{FF2B5EF4-FFF2-40B4-BE49-F238E27FC236}">
                <a16:creationId xmlns:a16="http://schemas.microsoft.com/office/drawing/2014/main" id="{84420E3B-863A-8569-3A5E-28C2FF9ACF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" r="5910" b="-1"/>
          <a:stretch/>
        </p:blipFill>
        <p:spPr bwMode="auto">
          <a:xfrm>
            <a:off x="391903" y="573678"/>
            <a:ext cx="5103206" cy="571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!!Line">
            <a:extLst>
              <a:ext uri="{FF2B5EF4-FFF2-40B4-BE49-F238E27FC236}">
                <a16:creationId xmlns:a16="http://schemas.microsoft.com/office/drawing/2014/main" id="{0AF80B57-54E2-4D01-8731-3F38B0C56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8192" y="1417320"/>
            <a:ext cx="9144" cy="4023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46A7D7-B658-342B-6051-637FC64B4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8182" y="2894529"/>
            <a:ext cx="4887685" cy="3210179"/>
          </a:xfrm>
        </p:spPr>
        <p:txBody>
          <a:bodyPr anchor="t">
            <a:normAutofit/>
          </a:bodyPr>
          <a:lstStyle/>
          <a:p>
            <a:pPr algn="l" fontAlgn="base"/>
            <a:r>
              <a:rPr lang="en-US" sz="1800" b="0" i="0" dirty="0">
                <a:effectLst/>
                <a:latin typeface="Calibri" panose="020F0502020204030204" pitchFamily="34" charset="0"/>
              </a:rPr>
              <a:t>President- Aliana Santana</a:t>
            </a:r>
          </a:p>
          <a:p>
            <a:pPr algn="l" fontAlgn="base"/>
            <a:r>
              <a:rPr lang="en-US" sz="1800" b="0" i="0" dirty="0">
                <a:effectLst/>
                <a:latin typeface="Calibri" panose="020F0502020204030204" pitchFamily="34" charset="0"/>
              </a:rPr>
              <a:t>Vice President- Elizbeth </a:t>
            </a:r>
            <a:r>
              <a:rPr lang="en-US" sz="1800" b="0" i="0" dirty="0" err="1">
                <a:effectLst/>
                <a:latin typeface="Calibri" panose="020F0502020204030204" pitchFamily="34" charset="0"/>
              </a:rPr>
              <a:t>Dragonetti</a:t>
            </a:r>
            <a:endParaRPr lang="en-US" sz="1800" b="0" i="0" dirty="0">
              <a:effectLst/>
              <a:latin typeface="Calibri" panose="020F0502020204030204" pitchFamily="34" charset="0"/>
            </a:endParaRPr>
          </a:p>
          <a:p>
            <a:pPr algn="l" fontAlgn="base"/>
            <a:r>
              <a:rPr lang="en-US" sz="1800" b="0" i="0" dirty="0">
                <a:effectLst/>
                <a:latin typeface="Calibri" panose="020F0502020204030204" pitchFamily="34" charset="0"/>
              </a:rPr>
              <a:t>Treasurer- Hailie Adcock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334772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70866-7DDF-08A8-1083-66C4BF375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of our 21 sites has a Youth Action Council!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8000" dirty="0"/>
              <a:t>INTRODUCING…. </a:t>
            </a:r>
          </a:p>
        </p:txBody>
      </p:sp>
    </p:spTree>
    <p:extLst>
      <p:ext uri="{BB962C8B-B14F-4D97-AF65-F5344CB8AC3E}">
        <p14:creationId xmlns:p14="http://schemas.microsoft.com/office/powerpoint/2010/main" val="1826509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2B39286B-772E-4B31-95F0-33484AFAA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6276BD-043B-ACD5-142C-102D60581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232" y="365760"/>
            <a:ext cx="4928616" cy="2057400"/>
          </a:xfrm>
        </p:spPr>
        <p:txBody>
          <a:bodyPr anchor="b">
            <a:normAutofit/>
          </a:bodyPr>
          <a:lstStyle/>
          <a:p>
            <a:r>
              <a:rPr lang="en-US" sz="4000"/>
              <a:t>Clintondale High School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F635BCF-FFCD-43FA-38C8-C5561C7FC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8832" y="2032487"/>
            <a:ext cx="4062593" cy="293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6" name="Straight Connector 1032">
            <a:extLst>
              <a:ext uri="{FF2B5EF4-FFF2-40B4-BE49-F238E27FC236}">
                <a16:creationId xmlns:a16="http://schemas.microsoft.com/office/drawing/2014/main" id="{73FA79A8-0B2C-4219-95C7-D68CB577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35981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A7A5733-17E0-070F-4E10-C4055D9DB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232" y="2624328"/>
            <a:ext cx="4928616" cy="3538728"/>
          </a:xfrm>
        </p:spPr>
        <p:txBody>
          <a:bodyPr anchor="t">
            <a:normAutofit/>
          </a:bodyPr>
          <a:lstStyle/>
          <a:p>
            <a:r>
              <a:rPr lang="en-US" sz="2000" b="0" i="0">
                <a:effectLst/>
                <a:latin typeface="Calibri" panose="020F0502020204030204" pitchFamily="34" charset="0"/>
              </a:rPr>
              <a:t>President: Anneka Palacio </a:t>
            </a:r>
          </a:p>
          <a:p>
            <a:r>
              <a:rPr lang="en-US" sz="2000" b="0" i="0">
                <a:effectLst/>
                <a:latin typeface="Calibri" panose="020F0502020204030204" pitchFamily="34" charset="0"/>
              </a:rPr>
              <a:t>Vice President: Amari Stewart </a:t>
            </a:r>
          </a:p>
          <a:p>
            <a:r>
              <a:rPr lang="en-US" sz="2000" b="0" i="0">
                <a:effectLst/>
                <a:latin typeface="Calibri" panose="020F0502020204030204" pitchFamily="34" charset="0"/>
              </a:rPr>
              <a:t>Secretary: Jazzlyn Lamond</a:t>
            </a:r>
            <a:endParaRPr lang="en-US" sz="2000" b="0" i="0">
              <a:effectLst/>
              <a:latin typeface="Times New Roman" panose="02020603050405020304" pitchFamily="18" charset="0"/>
            </a:endParaRPr>
          </a:p>
          <a:p>
            <a:r>
              <a:rPr lang="en-US" sz="2000" b="0" i="0">
                <a:effectLst/>
                <a:latin typeface="Calibri" panose="020F0502020204030204" pitchFamily="34" charset="0"/>
              </a:rPr>
              <a:t>Treasurer: Serenity Webb</a:t>
            </a:r>
            <a:endParaRPr lang="en-US" sz="2000" b="0" i="0">
              <a:effectLst/>
              <a:latin typeface="Times New Roman" panose="02020603050405020304" pitchFamily="18" charset="0"/>
            </a:endParaRPr>
          </a:p>
          <a:p>
            <a:r>
              <a:rPr lang="en-US" sz="2000" b="0" i="0">
                <a:effectLst/>
                <a:latin typeface="Calibri" panose="020F0502020204030204" pitchFamily="34" charset="0"/>
              </a:rPr>
              <a:t>Social Media Chair: Le’la Joy Matthews</a:t>
            </a:r>
            <a:endParaRPr lang="en-US" sz="2000" b="0" i="0">
              <a:effectLst/>
              <a:latin typeface="Times New Roman" panose="02020603050405020304" pitchFamily="18" charset="0"/>
            </a:endParaRP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183325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he Detroit Cody Comets - ScoreStream">
            <a:extLst>
              <a:ext uri="{FF2B5EF4-FFF2-40B4-BE49-F238E27FC236}">
                <a16:creationId xmlns:a16="http://schemas.microsoft.com/office/drawing/2014/main" id="{9F1807AA-0D2B-748E-E469-B35D72FB8A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7"/>
          <a:stretch/>
        </p:blipFill>
        <p:spPr bwMode="auto">
          <a:xfrm>
            <a:off x="20" y="10"/>
            <a:ext cx="700987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DC0DDB-147E-4B07-259D-2BF6CE439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1436" y="1396289"/>
            <a:ext cx="4819952" cy="1325563"/>
          </a:xfrm>
        </p:spPr>
        <p:txBody>
          <a:bodyPr>
            <a:normAutofit/>
          </a:bodyPr>
          <a:lstStyle/>
          <a:p>
            <a:r>
              <a:rPr lang="en-US"/>
              <a:t>Cody High School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BF0336-093C-97BF-C210-C9DFF03AD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1435" y="2871982"/>
            <a:ext cx="4819951" cy="3181684"/>
          </a:xfrm>
        </p:spPr>
        <p:txBody>
          <a:bodyPr anchor="t">
            <a:normAutofit/>
          </a:bodyPr>
          <a:lstStyle/>
          <a:p>
            <a:pPr algn="l" fontAlgn="base"/>
            <a:r>
              <a:rPr lang="en-US" sz="1800" b="0" i="0" dirty="0">
                <a:effectLst/>
                <a:latin typeface="Segoe UI" panose="020B0502040204020203" pitchFamily="34" charset="0"/>
              </a:rPr>
              <a:t>PRESIDENT: Dominique Hubbard</a:t>
            </a:r>
          </a:p>
          <a:p>
            <a:pPr algn="l" fontAlgn="base"/>
            <a:r>
              <a:rPr lang="en-US" sz="1800" b="0" i="0" dirty="0">
                <a:effectLst/>
                <a:latin typeface="Segoe UI" panose="020B0502040204020203" pitchFamily="34" charset="0"/>
              </a:rPr>
              <a:t>VICE PRESIDENT: Walter Shears</a:t>
            </a:r>
          </a:p>
          <a:p>
            <a:pPr algn="l" fontAlgn="base"/>
            <a:r>
              <a:rPr lang="en-US" sz="1800" b="0" i="0" dirty="0">
                <a:effectLst/>
                <a:latin typeface="Segoe UI" panose="020B0502040204020203" pitchFamily="34" charset="0"/>
              </a:rPr>
              <a:t>SECRETARY: </a:t>
            </a:r>
            <a:r>
              <a:rPr lang="en-US" sz="1800" b="0" i="0" dirty="0" err="1">
                <a:effectLst/>
                <a:latin typeface="Segoe UI" panose="020B0502040204020203" pitchFamily="34" charset="0"/>
              </a:rPr>
              <a:t>JaMirh</a:t>
            </a:r>
            <a:r>
              <a:rPr lang="en-US" sz="1800" b="0" i="0" dirty="0">
                <a:effectLst/>
                <a:latin typeface="Segoe UI" panose="020B0502040204020203" pitchFamily="34" charset="0"/>
              </a:rPr>
              <a:t> Smith</a:t>
            </a:r>
          </a:p>
          <a:p>
            <a:pPr algn="l" fontAlgn="base"/>
            <a:r>
              <a:rPr lang="en-US" sz="1800" b="0" i="0" dirty="0">
                <a:effectLst/>
                <a:latin typeface="Segoe UI" panose="020B0502040204020203" pitchFamily="34" charset="0"/>
              </a:rPr>
              <a:t>TREASURER: </a:t>
            </a:r>
            <a:r>
              <a:rPr lang="en-US" sz="1800" b="0" i="0" dirty="0" err="1">
                <a:effectLst/>
                <a:latin typeface="Segoe UI" panose="020B0502040204020203" pitchFamily="34" charset="0"/>
              </a:rPr>
              <a:t>Alantae</a:t>
            </a:r>
            <a:r>
              <a:rPr lang="en-US" sz="1800" b="0" i="0" dirty="0">
                <a:effectLst/>
                <a:latin typeface="Segoe UI" panose="020B0502040204020203" pitchFamily="34" charset="0"/>
              </a:rPr>
              <a:t> Terry</a:t>
            </a:r>
          </a:p>
          <a:p>
            <a:pPr algn="l" fontAlgn="base"/>
            <a:r>
              <a:rPr lang="en-US" sz="1800" b="0" i="0" dirty="0">
                <a:effectLst/>
                <a:latin typeface="Segoe UI" panose="020B0502040204020203" pitchFamily="34" charset="0"/>
              </a:rPr>
              <a:t>SOCIAL MEDIA CHAIR: </a:t>
            </a:r>
            <a:r>
              <a:rPr lang="en-US" sz="1800" b="0" i="0" dirty="0" err="1">
                <a:effectLst/>
                <a:latin typeface="Segoe UI" panose="020B0502040204020203" pitchFamily="34" charset="0"/>
              </a:rPr>
              <a:t>Kamiya</a:t>
            </a:r>
            <a:r>
              <a:rPr lang="en-US" sz="1800" b="0" i="0" dirty="0">
                <a:effectLst/>
                <a:latin typeface="Segoe UI" panose="020B0502040204020203" pitchFamily="34" charset="0"/>
              </a:rPr>
              <a:t> Page</a:t>
            </a:r>
          </a:p>
          <a:p>
            <a:pPr algn="l" fontAlgn="base"/>
            <a:r>
              <a:rPr lang="en-US" sz="1800" b="0" i="1" dirty="0">
                <a:effectLst/>
                <a:latin typeface="inherit"/>
              </a:rPr>
              <a:t>Member at Large: Chance Tolbert</a:t>
            </a:r>
            <a:endParaRPr lang="en-US" sz="1200" b="0" i="0" dirty="0">
              <a:effectLst/>
              <a:latin typeface="Segoe UI" panose="020B0502040204020203" pitchFamily="34" charset="0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05449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enby High School">
            <a:extLst>
              <a:ext uri="{FF2B5EF4-FFF2-40B4-BE49-F238E27FC236}">
                <a16:creationId xmlns:a16="http://schemas.microsoft.com/office/drawing/2014/main" id="{1F2FD758-E9E2-E1C9-0B8B-ED20C8D995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" b="1550"/>
          <a:stretch/>
        </p:blipFill>
        <p:spPr bwMode="auto">
          <a:xfrm>
            <a:off x="20" y="10"/>
            <a:ext cx="700987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4AD3F7-FA97-E98C-1109-589E05811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1436" y="1396289"/>
            <a:ext cx="4819952" cy="1325563"/>
          </a:xfrm>
        </p:spPr>
        <p:txBody>
          <a:bodyPr>
            <a:normAutofit/>
          </a:bodyPr>
          <a:lstStyle/>
          <a:p>
            <a:r>
              <a:rPr lang="en-US" dirty="0" err="1"/>
              <a:t>Denby</a:t>
            </a:r>
            <a:r>
              <a:rPr lang="en-US" dirty="0"/>
              <a:t> High School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021ED8-3B8E-A9A0-0C45-F800A42B7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1435" y="2871982"/>
            <a:ext cx="4819951" cy="3181684"/>
          </a:xfrm>
        </p:spPr>
        <p:txBody>
          <a:bodyPr anchor="t">
            <a:normAutofit/>
          </a:bodyPr>
          <a:lstStyle/>
          <a:p>
            <a:pPr algn="ctr"/>
            <a:r>
              <a:rPr lang="en-US" sz="1200" dirty="0"/>
              <a:t>Representatives (</a:t>
            </a:r>
            <a:r>
              <a:rPr lang="en-US" sz="1200" dirty="0" err="1"/>
              <a:t>Denby</a:t>
            </a:r>
            <a:r>
              <a:rPr lang="en-US" sz="1200" dirty="0"/>
              <a:t> chose to have representatives from each grade, instead of one president representing all. This works best for our site.) </a:t>
            </a:r>
          </a:p>
          <a:p>
            <a:r>
              <a:rPr lang="en-US" sz="1200" dirty="0"/>
              <a:t>NINTH GRADE REPRESENTATIVE: </a:t>
            </a:r>
            <a:r>
              <a:rPr lang="en-US" sz="1200" dirty="0" err="1"/>
              <a:t>Deshawna</a:t>
            </a:r>
            <a:r>
              <a:rPr lang="en-US" sz="1200" dirty="0"/>
              <a:t> Hunt </a:t>
            </a:r>
          </a:p>
          <a:p>
            <a:r>
              <a:rPr lang="en-US" sz="1200" dirty="0"/>
              <a:t>TENTH GRADE REPRESENTATIVE: Chanel Martin </a:t>
            </a:r>
          </a:p>
          <a:p>
            <a:r>
              <a:rPr lang="en-US" sz="1200" dirty="0"/>
              <a:t>ELEVENTH GRADE REPRESENTATIVE: Deshaun Himes </a:t>
            </a:r>
          </a:p>
          <a:p>
            <a:r>
              <a:rPr lang="en-US" sz="1200" dirty="0"/>
              <a:t>TWELFTH GRADE REPRESENTATIVE: Terrance Robinson </a:t>
            </a:r>
          </a:p>
          <a:p>
            <a:r>
              <a:rPr lang="en-US" sz="1200" dirty="0"/>
              <a:t>SECRETARY:  Mya Nichols</a:t>
            </a:r>
          </a:p>
          <a:p>
            <a:r>
              <a:rPr lang="en-US" sz="1200" dirty="0"/>
              <a:t>SOCIAL MEDIA MANAGERS:  Justin Ruffin; </a:t>
            </a:r>
            <a:r>
              <a:rPr lang="en-US" sz="1200" dirty="0" err="1"/>
              <a:t>Dar’Neisha</a:t>
            </a:r>
            <a:r>
              <a:rPr lang="en-US" sz="1200" dirty="0"/>
              <a:t> </a:t>
            </a:r>
            <a:r>
              <a:rPr lang="en-US" sz="1200" dirty="0" err="1"/>
              <a:t>Dozie</a:t>
            </a:r>
            <a:r>
              <a:rPr lang="en-US" sz="1200" dirty="0"/>
              <a:t>; Rayshawn Stewart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46288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E40BB-5968-729F-4615-E55EA80E5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4134" y="1396289"/>
            <a:ext cx="5006336" cy="1325563"/>
          </a:xfrm>
        </p:spPr>
        <p:txBody>
          <a:bodyPr>
            <a:normAutofit/>
          </a:bodyPr>
          <a:lstStyle/>
          <a:p>
            <a:r>
              <a:rPr lang="en-US" dirty="0"/>
              <a:t>East English Village 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10" descr="East English Village Preparatory Academy | Detroit Schools Guide">
            <a:extLst>
              <a:ext uri="{FF2B5EF4-FFF2-40B4-BE49-F238E27FC236}">
                <a16:creationId xmlns:a16="http://schemas.microsoft.com/office/drawing/2014/main" id="{E784506E-D5F1-3E8E-F2CD-D25051460F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1" r="4708"/>
          <a:stretch/>
        </p:blipFill>
        <p:spPr bwMode="auto"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DF0156-8D6F-D6CD-04F5-5FC8D08D5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8578" y="2871982"/>
            <a:ext cx="5004073" cy="3181684"/>
          </a:xfrm>
        </p:spPr>
        <p:txBody>
          <a:bodyPr anchor="t">
            <a:normAutofit/>
          </a:bodyPr>
          <a:lstStyle/>
          <a:p>
            <a:pPr algn="l" fontAlgn="base"/>
            <a:r>
              <a:rPr lang="en-US" sz="1800" b="0" i="0" dirty="0">
                <a:effectLst/>
                <a:latin typeface="Calibri" panose="020F0502020204030204" pitchFamily="34" charset="0"/>
              </a:rPr>
              <a:t>President: Kenneth Braxton</a:t>
            </a:r>
          </a:p>
          <a:p>
            <a:pPr algn="l" fontAlgn="base"/>
            <a:r>
              <a:rPr lang="en-US" sz="1800" b="0" i="0" dirty="0">
                <a:effectLst/>
                <a:latin typeface="Calibri" panose="020F0502020204030204" pitchFamily="34" charset="0"/>
              </a:rPr>
              <a:t>Vice President: Tito Burleigh</a:t>
            </a:r>
          </a:p>
          <a:p>
            <a:pPr algn="l" fontAlgn="base"/>
            <a:r>
              <a:rPr lang="en-US" sz="1800" b="0" i="0" dirty="0">
                <a:effectLst/>
                <a:latin typeface="Calibri" panose="020F0502020204030204" pitchFamily="34" charset="0"/>
              </a:rPr>
              <a:t>Treasurer: </a:t>
            </a:r>
            <a:r>
              <a:rPr lang="en-US" sz="1800" b="0" i="0" dirty="0" err="1">
                <a:effectLst/>
                <a:latin typeface="Calibri" panose="020F0502020204030204" pitchFamily="34" charset="0"/>
              </a:rPr>
              <a:t>Shardney</a:t>
            </a:r>
            <a:r>
              <a:rPr lang="en-US" sz="1800" b="0" i="0" dirty="0">
                <a:effectLst/>
                <a:latin typeface="Calibri" panose="020F0502020204030204" pitchFamily="34" charset="0"/>
              </a:rPr>
              <a:t> Coleman</a:t>
            </a:r>
          </a:p>
          <a:p>
            <a:pPr algn="l" fontAlgn="base"/>
            <a:r>
              <a:rPr lang="en-US" sz="1800" b="0" i="0" dirty="0">
                <a:effectLst/>
                <a:latin typeface="Calibri" panose="020F0502020204030204" pitchFamily="34" charset="0"/>
              </a:rPr>
              <a:t>Secretary: Destiny Jackson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465623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C14B3F1-8CC5-4623-94B0-4445E3775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6D24D6-B68A-6136-9969-086618918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4244" y="365124"/>
            <a:ext cx="4929556" cy="2057400"/>
          </a:xfrm>
        </p:spPr>
        <p:txBody>
          <a:bodyPr anchor="b">
            <a:normAutofit/>
          </a:bodyPr>
          <a:lstStyle/>
          <a:p>
            <a:r>
              <a:rPr lang="en-US" sz="4000"/>
              <a:t>Fitzgerald High School</a:t>
            </a:r>
          </a:p>
        </p:txBody>
      </p:sp>
      <p:pic>
        <p:nvPicPr>
          <p:cNvPr id="4" name="Picture 14" descr="Fitzgerald Public Schools">
            <a:extLst>
              <a:ext uri="{FF2B5EF4-FFF2-40B4-BE49-F238E27FC236}">
                <a16:creationId xmlns:a16="http://schemas.microsoft.com/office/drawing/2014/main" id="{BE15618B-29AC-7B04-DB7A-77A71FDEA0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4" b="20809"/>
          <a:stretch/>
        </p:blipFill>
        <p:spPr bwMode="auto">
          <a:xfrm>
            <a:off x="491148" y="343454"/>
            <a:ext cx="4853685" cy="29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 descr="A group of women posing for a photo&#10;&#10;Description automatically generated">
            <a:extLst>
              <a:ext uri="{FF2B5EF4-FFF2-40B4-BE49-F238E27FC236}">
                <a16:creationId xmlns:a16="http://schemas.microsoft.com/office/drawing/2014/main" id="{EE7B1385-47E5-4B9E-4FBA-6B59CCE976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45" r="-2" b="-2"/>
          <a:stretch/>
        </p:blipFill>
        <p:spPr>
          <a:xfrm>
            <a:off x="491148" y="3597883"/>
            <a:ext cx="4853685" cy="2936699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8EC0F70-6AFD-45BE-8F70-52888FC30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35981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E85E13AF-777F-0FE1-38EA-942956B60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4244" y="2624962"/>
            <a:ext cx="4929556" cy="3538094"/>
          </a:xfrm>
        </p:spPr>
        <p:txBody>
          <a:bodyPr>
            <a:normAutofit/>
          </a:bodyPr>
          <a:lstStyle/>
          <a:p>
            <a:pPr algn="l" fontAlgn="base"/>
            <a:r>
              <a:rPr lang="en-US" sz="1800" b="0" i="0" dirty="0">
                <a:effectLst/>
                <a:latin typeface="Roboto" panose="020B0604020202020204" pitchFamily="2" charset="0"/>
              </a:rPr>
              <a:t>President: Mina Lateef</a:t>
            </a:r>
            <a:br>
              <a:rPr lang="en-US" sz="1800" b="0" i="0" dirty="0">
                <a:effectLst/>
                <a:latin typeface="Calibri" panose="020F0502020204030204" pitchFamily="34" charset="0"/>
              </a:rPr>
            </a:br>
            <a:endParaRPr lang="en-US" sz="1800" b="0" i="0" dirty="0">
              <a:effectLst/>
              <a:latin typeface="Calibri" panose="020F0502020204030204" pitchFamily="34" charset="0"/>
            </a:endParaRPr>
          </a:p>
          <a:p>
            <a:pPr algn="l" fontAlgn="base"/>
            <a:r>
              <a:rPr lang="en-US" sz="1800" b="0" i="0" dirty="0">
                <a:effectLst/>
                <a:latin typeface="Roboto" panose="020B0604020202020204" pitchFamily="2" charset="0"/>
              </a:rPr>
              <a:t>Vice President: Anisha Chowdhury</a:t>
            </a:r>
            <a:br>
              <a:rPr lang="en-US" sz="1800" b="0" i="0" dirty="0">
                <a:effectLst/>
                <a:latin typeface="Calibri" panose="020F0502020204030204" pitchFamily="34" charset="0"/>
              </a:rPr>
            </a:br>
            <a:endParaRPr lang="en-US" sz="1800" b="0" i="0" dirty="0">
              <a:effectLst/>
              <a:latin typeface="Calibri" panose="020F0502020204030204" pitchFamily="34" charset="0"/>
            </a:endParaRPr>
          </a:p>
          <a:p>
            <a:pPr algn="l" fontAlgn="base"/>
            <a:r>
              <a:rPr lang="en-US" sz="1800" b="0" i="0" dirty="0">
                <a:effectLst/>
                <a:latin typeface="Roboto" panose="020B0604020202020204" pitchFamily="2" charset="0"/>
              </a:rPr>
              <a:t>Secretary: </a:t>
            </a:r>
            <a:r>
              <a:rPr lang="en-US" sz="1800" b="0" i="0" dirty="0" err="1">
                <a:effectLst/>
                <a:latin typeface="Roboto" panose="020B0604020202020204" pitchFamily="2" charset="0"/>
              </a:rPr>
              <a:t>Siddika</a:t>
            </a:r>
            <a:r>
              <a:rPr lang="en-US" sz="1800" b="0" i="0" dirty="0">
                <a:effectLst/>
                <a:latin typeface="Roboto" panose="020B0604020202020204" pitchFamily="2" charset="0"/>
              </a:rPr>
              <a:t> Jannat</a:t>
            </a:r>
            <a:br>
              <a:rPr lang="en-US" sz="1800" b="0" i="0" dirty="0">
                <a:effectLst/>
                <a:latin typeface="Calibri" panose="020F0502020204030204" pitchFamily="34" charset="0"/>
              </a:rPr>
            </a:br>
            <a:endParaRPr lang="en-US" sz="1800" b="0" i="0" dirty="0">
              <a:effectLst/>
              <a:latin typeface="Calibri" panose="020F0502020204030204" pitchFamily="34" charset="0"/>
            </a:endParaRPr>
          </a:p>
          <a:p>
            <a:pPr algn="l" fontAlgn="base"/>
            <a:r>
              <a:rPr lang="en-US" sz="1800" b="0" i="0" dirty="0">
                <a:effectLst/>
                <a:latin typeface="Roboto" panose="020B0604020202020204" pitchFamily="2" charset="0"/>
              </a:rPr>
              <a:t>Treasurer: </a:t>
            </a:r>
            <a:r>
              <a:rPr lang="en-US" sz="1800" b="0" i="0" dirty="0" err="1">
                <a:effectLst/>
                <a:latin typeface="Roboto" panose="020B0604020202020204" pitchFamily="2" charset="0"/>
              </a:rPr>
              <a:t>Fahmida</a:t>
            </a:r>
            <a:r>
              <a:rPr lang="en-US" sz="1800" b="0" i="0" dirty="0">
                <a:effectLst/>
                <a:latin typeface="Roboto" panose="020B0604020202020204" pitchFamily="2" charset="0"/>
              </a:rPr>
              <a:t> </a:t>
            </a:r>
            <a:r>
              <a:rPr lang="en-US" sz="1800" b="0" i="0" dirty="0" err="1">
                <a:effectLst/>
                <a:latin typeface="Roboto" panose="020B0604020202020204" pitchFamily="2" charset="0"/>
              </a:rPr>
              <a:t>Aktar</a:t>
            </a:r>
            <a:br>
              <a:rPr lang="en-US" sz="1800" b="0" i="0" dirty="0">
                <a:effectLst/>
                <a:latin typeface="Calibri" panose="020F0502020204030204" pitchFamily="34" charset="0"/>
              </a:rPr>
            </a:br>
            <a:endParaRPr lang="en-US" sz="1800" b="0" i="0" dirty="0">
              <a:effectLst/>
              <a:latin typeface="Calibri" panose="020F0502020204030204" pitchFamily="34" charset="0"/>
            </a:endParaRPr>
          </a:p>
          <a:p>
            <a:pPr algn="l" fontAlgn="base"/>
            <a:r>
              <a:rPr lang="en-US" sz="1800" b="0" i="0" dirty="0">
                <a:effectLst/>
                <a:latin typeface="Roboto" panose="020B0604020202020204" pitchFamily="2" charset="0"/>
              </a:rPr>
              <a:t>Social Media Chair: Bushra Khanam</a:t>
            </a:r>
            <a:endParaRPr lang="en-US" sz="1800" b="0" i="0" dirty="0">
              <a:effectLst/>
              <a:latin typeface="Calibri" panose="020F0502020204030204" pitchFamily="34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067975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2B39286B-772E-4B31-95F0-33484AFAA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2AA44E-C2B9-01E6-DE30-57D51AC70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232" y="365760"/>
            <a:ext cx="4928616" cy="2057400"/>
          </a:xfrm>
        </p:spPr>
        <p:txBody>
          <a:bodyPr anchor="b">
            <a:normAutofit/>
          </a:bodyPr>
          <a:lstStyle/>
          <a:p>
            <a:r>
              <a:rPr lang="en-US" sz="4000"/>
              <a:t>King High School</a:t>
            </a:r>
          </a:p>
        </p:txBody>
      </p:sp>
      <p:pic>
        <p:nvPicPr>
          <p:cNvPr id="4" name="Picture 18" descr="King / Homepage">
            <a:extLst>
              <a:ext uri="{FF2B5EF4-FFF2-40B4-BE49-F238E27FC236}">
                <a16:creationId xmlns:a16="http://schemas.microsoft.com/office/drawing/2014/main" id="{2E00A2DC-D5F6-B68D-3402-D5EE5CDEC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3896" y="346634"/>
            <a:ext cx="2935224" cy="293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505B93B8-CAC5-F01D-A380-226613152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776" y="3923245"/>
            <a:ext cx="4855464" cy="229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73FA79A8-0B2C-4219-95C7-D68CB577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35981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3DF5C5-AF6D-0C02-E9B2-20CE01990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232" y="2624328"/>
            <a:ext cx="4928616" cy="3538728"/>
          </a:xfrm>
        </p:spPr>
        <p:txBody>
          <a:bodyPr anchor="t">
            <a:normAutofit/>
          </a:bodyPr>
          <a:lstStyle/>
          <a:p>
            <a:r>
              <a:rPr lang="en-US" sz="1700"/>
              <a:t>President: Joshua Fowler</a:t>
            </a:r>
          </a:p>
          <a:p>
            <a:r>
              <a:rPr lang="en-US" sz="1700"/>
              <a:t>Vice-President: Diamond Sewell</a:t>
            </a:r>
          </a:p>
          <a:p>
            <a:r>
              <a:rPr lang="en-US" sz="1700"/>
              <a:t>Secretary: Brandi Ellerbe</a:t>
            </a:r>
          </a:p>
          <a:p>
            <a:r>
              <a:rPr lang="en-US" sz="1700"/>
              <a:t>Treasurer: Allen Lillard </a:t>
            </a:r>
          </a:p>
          <a:p>
            <a:r>
              <a:rPr lang="en-US" sz="1700"/>
              <a:t>Community Engagement/Fundraising Specialist: Elijah Shabazz</a:t>
            </a:r>
          </a:p>
          <a:p>
            <a:r>
              <a:rPr lang="en-US" sz="1700"/>
              <a:t> Social-Media/Brand Ambassador:  Julissa Walters</a:t>
            </a:r>
          </a:p>
          <a:p>
            <a:r>
              <a:rPr lang="en-US" sz="1700"/>
              <a:t>College/Career Explorer: Mi Joy Reed-Nash</a:t>
            </a:r>
          </a:p>
          <a:p>
            <a:r>
              <a:rPr lang="en-US" sz="1700"/>
              <a:t> Health Inspector: Jacqueline Garrett</a:t>
            </a:r>
          </a:p>
          <a:p>
            <a:r>
              <a:rPr lang="en-US" sz="1700"/>
              <a:t>Legal Fact Finder: Kalel Garrett</a:t>
            </a:r>
          </a:p>
        </p:txBody>
      </p:sp>
    </p:spTree>
    <p:extLst>
      <p:ext uri="{BB962C8B-B14F-4D97-AF65-F5344CB8AC3E}">
        <p14:creationId xmlns:p14="http://schemas.microsoft.com/office/powerpoint/2010/main" val="38571674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F9973-8DC3-6305-2BD5-301856B5A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600" y="1396289"/>
            <a:ext cx="5006336" cy="1325563"/>
          </a:xfrm>
        </p:spPr>
        <p:txBody>
          <a:bodyPr>
            <a:normAutofit/>
          </a:bodyPr>
          <a:lstStyle/>
          <a:p>
            <a:r>
              <a:rPr lang="en-US" dirty="0"/>
              <a:t>Lincoln High School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0" descr="Lincoln High School | Home">
            <a:extLst>
              <a:ext uri="{FF2B5EF4-FFF2-40B4-BE49-F238E27FC236}">
                <a16:creationId xmlns:a16="http://schemas.microsoft.com/office/drawing/2014/main" id="{47322743-9025-19A6-0759-09126ACF1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241" y="859989"/>
            <a:ext cx="4105275" cy="367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B36DC-2A86-11B1-F6C1-281FECC1A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8044" y="2871982"/>
            <a:ext cx="5006336" cy="3181684"/>
          </a:xfrm>
        </p:spPr>
        <p:txBody>
          <a:bodyPr anchor="t">
            <a:normAutofit/>
          </a:bodyPr>
          <a:lstStyle/>
          <a:p>
            <a:pPr algn="l" fontAlgn="base"/>
            <a:r>
              <a:rPr lang="en-US" sz="1800" b="0" i="0" dirty="0">
                <a:effectLst/>
                <a:latin typeface="Calibri" panose="020F0502020204030204" pitchFamily="34" charset="0"/>
              </a:rPr>
              <a:t>PRESIDENT: </a:t>
            </a:r>
            <a:r>
              <a:rPr lang="en-US" sz="1800" b="0" i="0" dirty="0" err="1">
                <a:effectLst/>
                <a:latin typeface="Calibri" panose="020F0502020204030204" pitchFamily="34" charset="0"/>
              </a:rPr>
              <a:t>Adelyna</a:t>
            </a:r>
            <a:r>
              <a:rPr lang="en-US" sz="1800" b="0" i="0" dirty="0">
                <a:effectLst/>
                <a:latin typeface="Calibri" panose="020F0502020204030204" pitchFamily="34" charset="0"/>
              </a:rPr>
              <a:t> Cruz</a:t>
            </a:r>
            <a:br>
              <a:rPr lang="en-US" sz="1800" b="0" i="0" dirty="0">
                <a:effectLst/>
                <a:latin typeface="Calibri" panose="020F0502020204030204" pitchFamily="34" charset="0"/>
              </a:rPr>
            </a:br>
            <a:endParaRPr lang="en-US" sz="1800" b="0" i="0" dirty="0">
              <a:effectLst/>
              <a:latin typeface="Calibri" panose="020F0502020204030204" pitchFamily="34" charset="0"/>
            </a:endParaRPr>
          </a:p>
          <a:p>
            <a:pPr algn="l" fontAlgn="base"/>
            <a:r>
              <a:rPr lang="en-US" sz="1800" b="0" i="0" dirty="0">
                <a:effectLst/>
                <a:latin typeface="Calibri" panose="020F0502020204030204" pitchFamily="34" charset="0"/>
              </a:rPr>
              <a:t>SECRETARY: </a:t>
            </a:r>
            <a:r>
              <a:rPr lang="en-US" sz="1800" b="0" i="0" dirty="0" err="1">
                <a:effectLst/>
                <a:latin typeface="Calibri" panose="020F0502020204030204" pitchFamily="34" charset="0"/>
              </a:rPr>
              <a:t>Nyazya</a:t>
            </a:r>
            <a:r>
              <a:rPr lang="en-US" sz="1800" b="0" i="0" dirty="0">
                <a:effectLst/>
                <a:latin typeface="Calibri" panose="020F0502020204030204" pitchFamily="34" charset="0"/>
              </a:rPr>
              <a:t> Graves </a:t>
            </a:r>
          </a:p>
          <a:p>
            <a:pPr algn="l" fontAlgn="base"/>
            <a:r>
              <a:rPr lang="en-US" sz="1800" b="0" i="0" dirty="0">
                <a:effectLst/>
                <a:latin typeface="Calibri" panose="020F0502020204030204" pitchFamily="34" charset="0"/>
              </a:rPr>
              <a:t>TREASURER: Kadyn Lewinski</a:t>
            </a:r>
            <a:br>
              <a:rPr lang="en-US" sz="1800" b="0" i="0" dirty="0">
                <a:effectLst/>
                <a:latin typeface="Calibri" panose="020F0502020204030204" pitchFamily="34" charset="0"/>
              </a:rPr>
            </a:br>
            <a:endParaRPr lang="en-US" sz="1800" b="0" i="0" dirty="0">
              <a:effectLst/>
              <a:latin typeface="Calibri" panose="020F0502020204030204" pitchFamily="34" charset="0"/>
            </a:endParaRPr>
          </a:p>
          <a:p>
            <a:pPr algn="l" fontAlgn="base"/>
            <a:r>
              <a:rPr lang="en-US" sz="1800" b="0" i="0" dirty="0">
                <a:effectLst/>
                <a:latin typeface="Calibri" panose="020F0502020204030204" pitchFamily="34" charset="0"/>
              </a:rPr>
              <a:t>SOCIAL MEDIA CHAIR: Mackenzie Jones - </a:t>
            </a:r>
            <a:br>
              <a:rPr lang="en-US" sz="1800" b="0" i="0" dirty="0">
                <a:effectLst/>
                <a:latin typeface="Calibri" panose="020F0502020204030204" pitchFamily="34" charset="0"/>
              </a:rPr>
            </a:br>
            <a:endParaRPr lang="en-US" sz="1800" b="0" i="0" dirty="0">
              <a:effectLst/>
              <a:latin typeface="Calibri" panose="020F0502020204030204" pitchFamily="34" charset="0"/>
            </a:endParaRPr>
          </a:p>
          <a:p>
            <a:pPr algn="l" fontAlgn="base"/>
            <a:r>
              <a:rPr lang="en-US" sz="1800" b="0" i="0" dirty="0">
                <a:effectLst/>
                <a:latin typeface="Calibri" panose="020F0502020204030204" pitchFamily="34" charset="0"/>
              </a:rPr>
              <a:t>Members at Large: </a:t>
            </a:r>
            <a:r>
              <a:rPr lang="en-US" sz="1800" b="0" i="0" dirty="0" err="1">
                <a:effectLst/>
                <a:latin typeface="Calibri" panose="020F0502020204030204" pitchFamily="34" charset="0"/>
              </a:rPr>
              <a:t>Dennia</a:t>
            </a:r>
            <a:r>
              <a:rPr lang="en-US" sz="1800" b="0" i="0" dirty="0">
                <a:effectLst/>
                <a:latin typeface="Calibri" panose="020F0502020204030204" pitchFamily="34" charset="0"/>
              </a:rPr>
              <a:t> Smith; Alyssa Sims </a:t>
            </a:r>
            <a:endParaRPr lang="en-US" sz="1800" b="0" i="0" dirty="0">
              <a:effectLst/>
              <a:latin typeface="Century Gothic" panose="020B0502020202020204" pitchFamily="34" charset="0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054519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</TotalTime>
  <Words>578</Words>
  <Application>Microsoft Office PowerPoint</Application>
  <PresentationFormat>Widescreen</PresentationFormat>
  <Paragraphs>114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inherit</vt:lpstr>
      <vt:lpstr>Roboto</vt:lpstr>
      <vt:lpstr>Segoe UI</vt:lpstr>
      <vt:lpstr>Times New Roman</vt:lpstr>
      <vt:lpstr>Tw Cen MT</vt:lpstr>
      <vt:lpstr>Office Theme</vt:lpstr>
      <vt:lpstr>PowerPoint Presentation</vt:lpstr>
      <vt:lpstr>PowerPoint Presentation</vt:lpstr>
      <vt:lpstr>Clintondale High School</vt:lpstr>
      <vt:lpstr>Cody High School</vt:lpstr>
      <vt:lpstr>Denby High School</vt:lpstr>
      <vt:lpstr>East English Village </vt:lpstr>
      <vt:lpstr>Fitzgerald High School</vt:lpstr>
      <vt:lpstr>King High School</vt:lpstr>
      <vt:lpstr>Lincoln High School</vt:lpstr>
      <vt:lpstr>Michigan Collegiate (Conner Creek East)</vt:lpstr>
      <vt:lpstr>Pershing High School</vt:lpstr>
      <vt:lpstr>Pontiac Academy of Excellence</vt:lpstr>
      <vt:lpstr>River Rouge High School</vt:lpstr>
      <vt:lpstr>South Lake High School</vt:lpstr>
      <vt:lpstr>Southfield Arts &amp; Technology</vt:lpstr>
      <vt:lpstr>University High School (Ferndale)</vt:lpstr>
      <vt:lpstr>Warren Mott High School</vt:lpstr>
      <vt:lpstr>Warren Woods Towers</vt:lpstr>
      <vt:lpstr>Waterford Mott High School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click</dc:creator>
  <cp:lastModifiedBy>maria.r.venti@gmail.com</cp:lastModifiedBy>
  <cp:revision>18</cp:revision>
  <dcterms:created xsi:type="dcterms:W3CDTF">2017-03-24T20:12:23Z</dcterms:created>
  <dcterms:modified xsi:type="dcterms:W3CDTF">2023-03-08T14:57:11Z</dcterms:modified>
</cp:coreProperties>
</file>