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7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8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1"/>
  </p:notesMasterIdLst>
  <p:handoutMasterIdLst>
    <p:handoutMasterId r:id="rId42"/>
  </p:handoutMasterIdLst>
  <p:sldIdLst>
    <p:sldId id="258" r:id="rId2"/>
    <p:sldId id="359" r:id="rId3"/>
    <p:sldId id="297" r:id="rId4"/>
    <p:sldId id="307" r:id="rId5"/>
    <p:sldId id="317" r:id="rId6"/>
    <p:sldId id="328" r:id="rId7"/>
    <p:sldId id="392" r:id="rId8"/>
    <p:sldId id="393" r:id="rId9"/>
    <p:sldId id="394" r:id="rId10"/>
    <p:sldId id="388" r:id="rId11"/>
    <p:sldId id="279" r:id="rId12"/>
    <p:sldId id="308" r:id="rId13"/>
    <p:sldId id="364" r:id="rId14"/>
    <p:sldId id="385" r:id="rId15"/>
    <p:sldId id="389" r:id="rId16"/>
    <p:sldId id="387" r:id="rId17"/>
    <p:sldId id="333" r:id="rId18"/>
    <p:sldId id="395" r:id="rId19"/>
    <p:sldId id="378" r:id="rId20"/>
    <p:sldId id="380" r:id="rId21"/>
    <p:sldId id="376" r:id="rId22"/>
    <p:sldId id="390" r:id="rId23"/>
    <p:sldId id="335" r:id="rId24"/>
    <p:sldId id="336" r:id="rId25"/>
    <p:sldId id="337" r:id="rId26"/>
    <p:sldId id="366" r:id="rId27"/>
    <p:sldId id="339" r:id="rId28"/>
    <p:sldId id="367" r:id="rId29"/>
    <p:sldId id="341" r:id="rId30"/>
    <p:sldId id="368" r:id="rId31"/>
    <p:sldId id="343" r:id="rId32"/>
    <p:sldId id="344" r:id="rId33"/>
    <p:sldId id="345" r:id="rId34"/>
    <p:sldId id="369" r:id="rId35"/>
    <p:sldId id="370" r:id="rId36"/>
    <p:sldId id="371" r:id="rId37"/>
    <p:sldId id="349" r:id="rId38"/>
    <p:sldId id="350" r:id="rId39"/>
    <p:sldId id="396" r:id="rId4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DD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35"/>
    <p:restoredTop sz="93556" autoAdjust="0"/>
  </p:normalViewPr>
  <p:slideViewPr>
    <p:cSldViewPr snapToObjects="1">
      <p:cViewPr varScale="1">
        <p:scale>
          <a:sx n="84" d="100"/>
          <a:sy n="84" d="100"/>
        </p:scale>
        <p:origin x="1200" y="48"/>
      </p:cViewPr>
      <p:guideLst>
        <p:guide orient="horz" pos="31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BD-43C1-B0D5-E5E52F489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58</c:v>
                </c:pt>
                <c:pt idx="1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8F-487F-96BC-58569971A1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B-4B9A-B239-0F0FC0DF07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09-4A15-B8F6-6251D75BD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7B-415B-885A-376672474D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DA-4E50-A03B-B31CD66355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FD-4C3F-95DD-6AB8D144D8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87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E8-4BB5-A653-5F9F7FE88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0-478A-A079-E117085424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95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AC-4DD4-841B-5BA31ABAFA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CE-401B-AC26-6306CF7A6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DB-4253-8D9D-0EAD1B9B67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7E-4945-8091-9723370F8C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77-459D-BA48-2B017FBDB9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Improved</c:v>
                </c:pt>
                <c:pt idx="1">
                  <c:v>No change/lowered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DD-4065-9FB0-618BA3E55A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Improved</c:v>
                </c:pt>
                <c:pt idx="1">
                  <c:v>No Change/lowered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65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EE-4F78-BBE7-1263071B09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BC-42AC-A55E-4AC4FACF8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33</c:v>
                </c:pt>
                <c:pt idx="1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4F-4ED0-86D8-7E777C5C0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8-4ADF-9BE2-11B354AE3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A8-41D7-A7E1-779CF9C082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80-4160-9445-EB5EC8DBA2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97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4F-42EF-9A16-BC00EE789F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34</c:v>
                </c:pt>
                <c:pt idx="1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4F-4500-BDAB-1FA9582342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FD25CAC4-ADC8-4B15-8C1A-BF2E35DBCDD9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488D570-9F45-4A1C-B956-3539DC7DC2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4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11F826A-85AD-4CB2-B21D-56EAF52FC82F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EBE59F4-FEB5-4473-BFAA-03032867E8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0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E59F4-FEB5-4473-BFAA-03032867E88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8481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E59F4-FEB5-4473-BFAA-03032867E88D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3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E59F4-FEB5-4473-BFAA-03032867E88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3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E59F4-FEB5-4473-BFAA-03032867E88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2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E59F4-FEB5-4473-BFAA-03032867E88D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3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E59F4-FEB5-4473-BFAA-03032867E88D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3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E59F4-FEB5-4473-BFAA-03032867E88D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3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E59F4-FEB5-4473-BFAA-03032867E88D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3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E59F4-FEB5-4473-BFAA-03032867E88D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3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E59F4-FEB5-4473-BFAA-03032867E88D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3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68B40-66F1-4C04-AC74-7940A974A1FA}" type="datetime1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98F3-9444-41A1-B6A2-BD0F7214270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36F5-A6DD-4342-88FD-4A00E41DDC41}" type="datetime1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98F3-9444-41A1-B6A2-BD0F721427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03A6-589A-4D98-8E80-A286D05E95E5}" type="datetime1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98F3-9444-41A1-B6A2-BD0F721427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35EB-0B1D-43B2-BAA6-5498067BE734}" type="datetime1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98F3-9444-41A1-B6A2-BD0F721427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44-AC13-48BA-BEFB-33A13D771E99}" type="datetime1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98F3-9444-41A1-B6A2-BD0F7214270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BFE3F-5C5E-49A5-B89F-AF81E274D61F}" type="datetime1">
              <a:rPr lang="en-US" smtClean="0"/>
              <a:t>7/18/2018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98F3-9444-41A1-B6A2-BD0F721427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7272-D826-40D1-8CBA-3D84D5BFB7AD}" type="datetime1">
              <a:rPr lang="en-US" smtClean="0"/>
              <a:t>7/18/2018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98F3-9444-41A1-B6A2-BD0F7214270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FF60-22E4-43E9-A3E2-6E213D9CAFBF}" type="datetime1">
              <a:rPr lang="en-US" smtClean="0"/>
              <a:t>7/18/2018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98F3-9444-41A1-B6A2-BD0F721427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0F2C-1669-462F-BDB7-A487BC752F15}" type="datetime1">
              <a:rPr lang="en-US" smtClean="0"/>
              <a:t>7/18/2018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98F3-9444-41A1-B6A2-BD0F721427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3F69-3824-4E90-92FA-C41F4828536B}" type="datetime1">
              <a:rPr lang="en-US" smtClean="0"/>
              <a:t>7/18/2018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98F3-9444-41A1-B6A2-BD0F7214270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39F6-5043-4714-8046-0CE6773CE7F8}" type="datetime1">
              <a:rPr lang="en-US" smtClean="0"/>
              <a:t>7/18/2018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98F3-9444-41A1-B6A2-BD0F721427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86979F8-F1B0-4156-AD09-99EC7BD1F3F8}" type="datetime1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50698F3-9444-41A1-B6A2-BD0F7214270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2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" y="8382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Evaluation of the </a:t>
            </a:r>
          </a:p>
          <a:p>
            <a:pPr algn="ctr"/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2016 C</a:t>
            </a:r>
            <a:r>
              <a:rPr lang="en-US" sz="40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Pipeline </a:t>
            </a:r>
          </a:p>
          <a:p>
            <a:pPr algn="ctr"/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College Warriors Experience</a:t>
            </a:r>
            <a:endParaRPr lang="en-US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943225"/>
            <a:ext cx="2495550" cy="2162175"/>
          </a:xfrm>
          <a:prstGeom prst="rect">
            <a:avLst/>
          </a:prstGeom>
        </p:spPr>
      </p:pic>
      <p:pic>
        <p:nvPicPr>
          <p:cNvPr id="4" name="Picture 3" descr="The Cent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6734" y="5861945"/>
            <a:ext cx="2805352" cy="98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467600" y="65532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September 2016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690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260" y="577177"/>
            <a:ext cx="8229600" cy="7266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Statistically Significant Findings</a:t>
            </a:r>
            <a:br>
              <a:rPr lang="en-US" sz="2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2014 to 2016</a:t>
            </a:r>
            <a:endParaRPr lang="en-US" sz="2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Slide Number Placeholder 6"/>
          <p:cNvSpPr txBox="1">
            <a:spLocks/>
          </p:cNvSpPr>
          <p:nvPr/>
        </p:nvSpPr>
        <p:spPr>
          <a:xfrm>
            <a:off x="8193635" y="-4"/>
            <a:ext cx="950365" cy="3566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50698F3-9444-41A1-B6A2-BD0F72142704}" type="slidenum">
              <a:rPr lang="en-US" smtClean="0"/>
              <a:pPr algn="r"/>
              <a:t>10</a:t>
            </a:fld>
            <a:endParaRPr lang="en-US" dirty="0"/>
          </a:p>
        </p:txBody>
      </p:sp>
      <p:sp>
        <p:nvSpPr>
          <p:cNvPr id="14" name="Up Arrow 13"/>
          <p:cNvSpPr/>
          <p:nvPr/>
        </p:nvSpPr>
        <p:spPr>
          <a:xfrm rot="10800000" flipV="1">
            <a:off x="6991515" y="2578655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Up Arrow 19"/>
          <p:cNvSpPr/>
          <p:nvPr/>
        </p:nvSpPr>
        <p:spPr>
          <a:xfrm rot="10800000">
            <a:off x="5916189" y="5200802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57959"/>
              </p:ext>
            </p:extLst>
          </p:nvPr>
        </p:nvGraphicFramePr>
        <p:xfrm>
          <a:off x="539474" y="1736746"/>
          <a:ext cx="8174801" cy="401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7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2014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2015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4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Confidence in the decision to go to college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Breaking away from family will be more difficult in college</a:t>
                      </a:r>
                      <a:endParaRPr lang="en-US" sz="12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Knowing how to apply to colleges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Understanding what it is like to work in health career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Being unsure of the steps to become a health professional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Agreeing healthcare is better with collaboration for other fields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Feeling safe on the WSU Campus 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Wanting to live on campus 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Liking working on a team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n/s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8" name="Up Arrow 17"/>
          <p:cNvSpPr/>
          <p:nvPr/>
        </p:nvSpPr>
        <p:spPr>
          <a:xfrm rot="10800000">
            <a:off x="7222046" y="2254988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Up Arrow 22"/>
          <p:cNvSpPr/>
          <p:nvPr/>
        </p:nvSpPr>
        <p:spPr>
          <a:xfrm rot="10800000">
            <a:off x="8155892" y="2231824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Up Arrow 23"/>
          <p:cNvSpPr/>
          <p:nvPr/>
        </p:nvSpPr>
        <p:spPr>
          <a:xfrm rot="10800000">
            <a:off x="6353761" y="3825730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Up Arrow 24"/>
          <p:cNvSpPr/>
          <p:nvPr/>
        </p:nvSpPr>
        <p:spPr>
          <a:xfrm rot="10800000">
            <a:off x="8144975" y="3906547"/>
            <a:ext cx="97320" cy="25291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Up Arrow 25"/>
          <p:cNvSpPr/>
          <p:nvPr/>
        </p:nvSpPr>
        <p:spPr>
          <a:xfrm rot="10800000">
            <a:off x="6353762" y="4998116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Up Arrow 26"/>
          <p:cNvSpPr/>
          <p:nvPr/>
        </p:nvSpPr>
        <p:spPr>
          <a:xfrm rot="10800000">
            <a:off x="6356979" y="5408841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4260" y="5839728"/>
            <a:ext cx="8290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Percent agreeing statistically significantly </a:t>
            </a:r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increased</a:t>
            </a:r>
            <a:r>
              <a:rPr lang="en-US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or </a:t>
            </a:r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decreased</a:t>
            </a:r>
            <a:r>
              <a:rPr lang="en-US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from pre- to post-program.</a:t>
            </a:r>
          </a:p>
          <a:p>
            <a:endParaRPr lang="en-US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n/s</a:t>
            </a:r>
            <a:r>
              <a:rPr lang="en-US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not statistically significant </a:t>
            </a:r>
          </a:p>
        </p:txBody>
      </p:sp>
      <p:sp>
        <p:nvSpPr>
          <p:cNvPr id="28" name="Up Arrow 27"/>
          <p:cNvSpPr/>
          <p:nvPr/>
        </p:nvSpPr>
        <p:spPr>
          <a:xfrm rot="10800000" flipV="1">
            <a:off x="7222046" y="2621871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Up Arrow 28"/>
          <p:cNvSpPr/>
          <p:nvPr/>
        </p:nvSpPr>
        <p:spPr>
          <a:xfrm rot="10800000" flipV="1">
            <a:off x="6353761" y="3352126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Up Arrow 29"/>
          <p:cNvSpPr/>
          <p:nvPr/>
        </p:nvSpPr>
        <p:spPr>
          <a:xfrm rot="10800000" flipV="1">
            <a:off x="7222046" y="2995746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Up Arrow 30"/>
          <p:cNvSpPr/>
          <p:nvPr/>
        </p:nvSpPr>
        <p:spPr>
          <a:xfrm rot="10800000" flipV="1">
            <a:off x="8144975" y="3352126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Up Arrow 32"/>
          <p:cNvSpPr/>
          <p:nvPr/>
        </p:nvSpPr>
        <p:spPr>
          <a:xfrm rot="10800000" flipV="1">
            <a:off x="6338687" y="4250237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Up Arrow 33"/>
          <p:cNvSpPr/>
          <p:nvPr/>
        </p:nvSpPr>
        <p:spPr>
          <a:xfrm rot="10800000" flipV="1">
            <a:off x="6353761" y="4608178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Up Arrow 34"/>
          <p:cNvSpPr/>
          <p:nvPr/>
        </p:nvSpPr>
        <p:spPr>
          <a:xfrm rot="10800000" flipV="1">
            <a:off x="4615870" y="5856200"/>
            <a:ext cx="133683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Up Arrow 35"/>
          <p:cNvSpPr/>
          <p:nvPr/>
        </p:nvSpPr>
        <p:spPr>
          <a:xfrm rot="10800000">
            <a:off x="5964832" y="5901251"/>
            <a:ext cx="133683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Up Arrow 36"/>
          <p:cNvSpPr/>
          <p:nvPr/>
        </p:nvSpPr>
        <p:spPr>
          <a:xfrm rot="10800000" flipV="1">
            <a:off x="7222046" y="3404429"/>
            <a:ext cx="97320" cy="20803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2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590800"/>
            <a:ext cx="8001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Results from </a:t>
            </a:r>
          </a:p>
          <a:p>
            <a:pPr algn="ctr"/>
            <a:r>
              <a:rPr 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Parent Survey</a:t>
            </a:r>
            <a:endParaRPr lang="en-US" sz="4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0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49136" y="452735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Parent Surveys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436284"/>
              </p:ext>
            </p:extLst>
          </p:nvPr>
        </p:nvGraphicFramePr>
        <p:xfrm>
          <a:off x="1524000" y="1163105"/>
          <a:ext cx="6096000" cy="1010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Students Completed</a:t>
                      </a:r>
                      <a:endParaRPr lang="en-US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Post-Program Survey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Matched Parent Responses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12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66057" y="2514600"/>
            <a:ext cx="8305800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51 students completed the </a:t>
            </a:r>
            <a:r>
              <a:rPr lang="en-US" sz="2000" dirty="0" smtClean="0"/>
              <a:t>program:</a:t>
            </a:r>
            <a:endParaRPr lang="en-US" sz="2000" b="1" dirty="0" smtClean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/>
              <a:t>98% </a:t>
            </a:r>
            <a:r>
              <a:rPr lang="en-US" sz="2000" dirty="0" smtClean="0"/>
              <a:t>(n=50) completed the post-program survey.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80%</a:t>
            </a:r>
            <a:r>
              <a:rPr lang="en-US" sz="2000" dirty="0"/>
              <a:t> </a:t>
            </a:r>
            <a:r>
              <a:rPr lang="en-US" sz="2000" dirty="0" smtClean="0"/>
              <a:t>(n=40</a:t>
            </a:r>
            <a:r>
              <a:rPr lang="en-US" sz="2000" dirty="0"/>
              <a:t>) of </a:t>
            </a:r>
            <a:r>
              <a:rPr lang="en-US" sz="2000" dirty="0" smtClean="0"/>
              <a:t>their parents completed </a:t>
            </a:r>
            <a:r>
              <a:rPr lang="en-US" sz="2000" dirty="0"/>
              <a:t>the </a:t>
            </a:r>
            <a:r>
              <a:rPr lang="en-US" sz="2000" dirty="0" smtClean="0"/>
              <a:t>post-program survey also gave feedback.</a:t>
            </a:r>
          </a:p>
          <a:p>
            <a:endParaRPr lang="en-US" sz="2000" dirty="0" smtClean="0"/>
          </a:p>
          <a:p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Overall feedback was positive. Written comments included:</a:t>
            </a:r>
            <a:endParaRPr lang="en-US" sz="2000" dirty="0"/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I am a WSU alum - good experience for my grand daughter. Go WSU</a:t>
            </a:r>
            <a:r>
              <a:rPr lang="en-US" sz="2000" i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!!!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Great </a:t>
            </a:r>
            <a:r>
              <a:rPr lang="en-US" sz="2000" i="1" dirty="0">
                <a:solidFill>
                  <a:schemeClr val="accent6">
                    <a:lumMod val="50000"/>
                  </a:schemeClr>
                </a:solidFill>
              </a:rPr>
              <a:t>program; great staff; wonderful 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experience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000" i="1" dirty="0"/>
              <a:t>Thank you for her </a:t>
            </a:r>
            <a:r>
              <a:rPr lang="en-US" sz="2000" i="1" dirty="0" smtClean="0"/>
              <a:t>experience. </a:t>
            </a:r>
            <a:r>
              <a:rPr lang="en-US" sz="2000" i="1" dirty="0"/>
              <a:t>I notice she did mature </a:t>
            </a:r>
            <a:r>
              <a:rPr lang="en-US" sz="2000" i="1" dirty="0" smtClean="0"/>
              <a:t>some.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94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63553" y="452735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Parent Survey Instrument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8272" y="1187250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 series </a:t>
            </a:r>
            <a:r>
              <a:rPr lang="en-US" dirty="0" smtClean="0"/>
              <a:t>of statements</a:t>
            </a:r>
            <a:r>
              <a:rPr lang="en-US" dirty="0"/>
              <a:t> </a:t>
            </a:r>
            <a:r>
              <a:rPr lang="en-US" dirty="0" smtClean="0"/>
              <a:t>focusing </a:t>
            </a:r>
            <a:r>
              <a:rPr lang="en-US" dirty="0"/>
              <a:t>on the following areas</a:t>
            </a:r>
            <a:r>
              <a:rPr lang="en-US" dirty="0" smtClean="0"/>
              <a:t>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Expectations </a:t>
            </a:r>
            <a:r>
              <a:rPr lang="en-US" dirty="0"/>
              <a:t>and </a:t>
            </a:r>
            <a:r>
              <a:rPr lang="en-US" dirty="0" smtClean="0"/>
              <a:t>preparedness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Wayne </a:t>
            </a:r>
            <a:r>
              <a:rPr lang="en-US" dirty="0"/>
              <a:t>State campus and </a:t>
            </a:r>
            <a:r>
              <a:rPr lang="en-US" dirty="0" smtClean="0"/>
              <a:t>Detroit/Midtown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C</a:t>
            </a:r>
            <a:r>
              <a:rPr lang="en-US" baseline="30000" dirty="0"/>
              <a:t>2</a:t>
            </a:r>
            <a:r>
              <a:rPr lang="en-US" dirty="0"/>
              <a:t> Warriors College Experience</a:t>
            </a:r>
          </a:p>
          <a:p>
            <a:pPr lvl="2"/>
            <a:endParaRPr lang="en-US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Parents </a:t>
            </a:r>
            <a:r>
              <a:rPr lang="en-US" dirty="0"/>
              <a:t>were asked to indicate, on a scale of 1 to 6, how much they agreed or disagreed with each statement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464820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Questions about the information </a:t>
            </a:r>
            <a:r>
              <a:rPr lang="en-US" dirty="0" smtClean="0"/>
              <a:t>that </a:t>
            </a:r>
            <a:r>
              <a:rPr lang="en-US" dirty="0"/>
              <a:t>parents believed </a:t>
            </a:r>
            <a:r>
              <a:rPr lang="en-US" dirty="0" smtClean="0"/>
              <a:t>students </a:t>
            </a:r>
            <a:r>
              <a:rPr lang="en-US" dirty="0"/>
              <a:t>gained during the program, information students still needed, </a:t>
            </a:r>
            <a:r>
              <a:rPr lang="en-US" dirty="0" smtClean="0"/>
              <a:t>and </a:t>
            </a:r>
            <a:r>
              <a:rPr lang="en-US" dirty="0"/>
              <a:t>information parents still </a:t>
            </a:r>
            <a:r>
              <a:rPr lang="en-US" dirty="0" smtClean="0"/>
              <a:t>needed.</a:t>
            </a:r>
            <a:endParaRPr lang="en-US" dirty="0"/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Questions about whether the program changed the parents' impressions of Wayne State University and Detroit or </a:t>
            </a:r>
            <a:r>
              <a:rPr lang="en-US" dirty="0" smtClean="0"/>
              <a:t>Midtown.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680055" y="3787665"/>
            <a:ext cx="5740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1624701" y="3696225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2728989" y="3704997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3871989" y="3704997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5014989" y="3704997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6157989" y="3704997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7300989" y="3696225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583287" y="3416890"/>
            <a:ext cx="236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1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692971" y="3416890"/>
            <a:ext cx="236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2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830495" y="3416889"/>
            <a:ext cx="236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3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4973575" y="3416890"/>
            <a:ext cx="236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4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116575" y="3416890"/>
            <a:ext cx="236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5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7259575" y="3416890"/>
            <a:ext cx="236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6</a:t>
            </a:r>
            <a:endParaRPr lang="en-US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1230765" y="3942439"/>
            <a:ext cx="1024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Strongly Disagree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2340449" y="3942439"/>
            <a:ext cx="1024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Disagree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3477973" y="3942715"/>
            <a:ext cx="1024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Somewhat Disagree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4621053" y="3942438"/>
            <a:ext cx="1024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Somewhat Agree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5764053" y="3942437"/>
            <a:ext cx="1024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Agree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6907053" y="3942436"/>
            <a:ext cx="1024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Strongly Agree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595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81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Highlights from the Parent Survey Results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7200" y="1931205"/>
            <a:ext cx="768100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/>
              <a:t>Parents viewed the IPE program positively. </a:t>
            </a:r>
            <a:r>
              <a:rPr lang="en-US" sz="2000" b="1" dirty="0" smtClean="0"/>
              <a:t>All</a:t>
            </a:r>
            <a:r>
              <a:rPr lang="en-US" sz="2000" dirty="0" smtClean="0"/>
              <a:t> (N=40) agreed </a:t>
            </a:r>
            <a:r>
              <a:rPr lang="en-US" sz="2000" dirty="0"/>
              <a:t>that: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the </a:t>
            </a:r>
            <a:r>
              <a:rPr lang="en-US" sz="2000" dirty="0"/>
              <a:t>program helped their child better understand day-to-day college </a:t>
            </a:r>
            <a:r>
              <a:rPr lang="en-US" sz="2000" dirty="0" smtClean="0"/>
              <a:t>life;</a:t>
            </a:r>
            <a:endParaRPr lang="en-US" sz="2000" dirty="0"/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the </a:t>
            </a:r>
            <a:r>
              <a:rPr lang="en-US" sz="2000" dirty="0"/>
              <a:t>program helped their child better understand the academic requirements of </a:t>
            </a:r>
            <a:r>
              <a:rPr lang="en-US" sz="2000" dirty="0" smtClean="0"/>
              <a:t>college; and</a:t>
            </a:r>
            <a:endParaRPr lang="en-US" sz="2000" dirty="0"/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after </a:t>
            </a:r>
            <a:r>
              <a:rPr lang="en-US" sz="2000" dirty="0"/>
              <a:t>the program, their child was more ready for </a:t>
            </a:r>
            <a:r>
              <a:rPr lang="en-US" sz="2000" dirty="0" smtClean="0"/>
              <a:t>college.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200" b="1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14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90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81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Highlights from the Parent Survey Results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3830" y="1526841"/>
            <a:ext cx="8797769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/>
              <a:t>Parents had favorable impressions of Wayne State. </a:t>
            </a:r>
            <a:r>
              <a:rPr lang="en-US" sz="2000" b="1" dirty="0" smtClean="0"/>
              <a:t>All</a:t>
            </a:r>
            <a:r>
              <a:rPr lang="en-US" sz="2000" dirty="0" smtClean="0"/>
              <a:t> (N=40) agreed that:</a:t>
            </a:r>
          </a:p>
          <a:p>
            <a:pPr marL="1200150" lvl="2" indent="-285750"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WSU has a strong academic program;</a:t>
            </a:r>
          </a:p>
          <a:p>
            <a:pPr marL="1200150" lvl="2" indent="-285750"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attending WSU would benefit their child; and</a:t>
            </a:r>
          </a:p>
          <a:p>
            <a:pPr marL="1200150" lvl="2" indent="-285750"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t</a:t>
            </a:r>
            <a:r>
              <a:rPr lang="en-US" sz="2000" dirty="0" smtClean="0"/>
              <a:t>hey feel comfortable walking around WSU.</a:t>
            </a:r>
            <a:endParaRPr lang="en-US" sz="2000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en-US" sz="2000" b="1" dirty="0"/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b="1" dirty="0" smtClean="0"/>
              <a:t>90%</a:t>
            </a:r>
            <a:r>
              <a:rPr lang="en-US" sz="2000" dirty="0" smtClean="0"/>
              <a:t> </a:t>
            </a:r>
            <a:r>
              <a:rPr lang="en-US" sz="2000" dirty="0"/>
              <a:t>of parents </a:t>
            </a:r>
            <a:r>
              <a:rPr lang="en-US" sz="2000" dirty="0" smtClean="0"/>
              <a:t>(36 out of 40) </a:t>
            </a:r>
            <a:r>
              <a:rPr lang="en-US" sz="2000" dirty="0"/>
              <a:t>reported that the program improved their </a:t>
            </a:r>
            <a:r>
              <a:rPr lang="en-US" sz="2000" dirty="0" smtClean="0"/>
              <a:t>impression </a:t>
            </a:r>
            <a:r>
              <a:rPr lang="en-US" sz="2000" dirty="0"/>
              <a:t>of Wayne </a:t>
            </a:r>
            <a:r>
              <a:rPr lang="en-US" sz="2000" dirty="0" smtClean="0"/>
              <a:t>State.</a:t>
            </a:r>
            <a:endParaRPr lang="en-US" sz="2000" dirty="0"/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b="1" dirty="0" smtClean="0"/>
              <a:t>65%</a:t>
            </a:r>
            <a:r>
              <a:rPr lang="en-US" sz="2000" dirty="0" smtClean="0"/>
              <a:t> (26 out of 40) </a:t>
            </a:r>
            <a:r>
              <a:rPr lang="en-US" sz="2000" dirty="0"/>
              <a:t>reported that the program improved their impression of Detroit or </a:t>
            </a:r>
            <a:r>
              <a:rPr lang="en-US" sz="2000" dirty="0" smtClean="0"/>
              <a:t>Midtown.</a:t>
            </a: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15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08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81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Highlights from the Parent Survey Results </a:t>
            </a:r>
            <a:r>
              <a:rPr lang="en-US" sz="2000" b="1" i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(cont.)</a:t>
            </a:r>
            <a:endParaRPr lang="en-US" sz="2400" b="1" i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0266" y="1700775"/>
            <a:ext cx="868133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sz="2000" dirty="0" smtClean="0"/>
              <a:t>While</a:t>
            </a:r>
            <a:r>
              <a:rPr lang="en-US" sz="2000" b="1" dirty="0" smtClean="0"/>
              <a:t> nearly all</a:t>
            </a:r>
            <a:r>
              <a:rPr lang="en-US" sz="2000" dirty="0" smtClean="0"/>
              <a:t> (39 out of 40) parents </a:t>
            </a:r>
            <a:r>
              <a:rPr lang="en-US" sz="2000" dirty="0"/>
              <a:t>reported that they expected </a:t>
            </a:r>
            <a:r>
              <a:rPr lang="en-US" sz="2000" dirty="0" smtClean="0"/>
              <a:t>that their </a:t>
            </a:r>
            <a:r>
              <a:rPr lang="en-US" sz="2000" dirty="0"/>
              <a:t>child would go to </a:t>
            </a:r>
            <a:r>
              <a:rPr lang="en-US" sz="2000" dirty="0" smtClean="0"/>
              <a:t>college and that college was the right thing for them,</a:t>
            </a:r>
            <a:endParaRPr lang="en-US" sz="2000" dirty="0"/>
          </a:p>
          <a:p>
            <a:pPr marL="742950" lvl="1" indent="-28575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b="1" dirty="0" smtClean="0"/>
              <a:t>33% </a:t>
            </a:r>
            <a:r>
              <a:rPr lang="en-US" sz="2000" dirty="0" smtClean="0"/>
              <a:t>(13 out of 40) worried their child was not academically ready for college; </a:t>
            </a:r>
          </a:p>
          <a:p>
            <a:pPr marL="742950" lvl="1" indent="-28575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b="1" dirty="0" smtClean="0"/>
              <a:t>43</a:t>
            </a:r>
            <a:r>
              <a:rPr lang="en-US" sz="2000" b="1" dirty="0"/>
              <a:t>% </a:t>
            </a:r>
            <a:r>
              <a:rPr lang="en-US" sz="2000" dirty="0" smtClean="0"/>
              <a:t>(17 out of 40) reported that they did not know about scholarships to help pay for college expenses; and</a:t>
            </a:r>
          </a:p>
          <a:p>
            <a:pPr marL="742950" lvl="1" indent="-28575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b="1" dirty="0" smtClean="0"/>
              <a:t>63</a:t>
            </a:r>
            <a:r>
              <a:rPr lang="en-US" sz="2000" b="1" dirty="0"/>
              <a:t>% </a:t>
            </a:r>
            <a:r>
              <a:rPr lang="en-US" sz="2000" dirty="0"/>
              <a:t>(25 out of 40) felt they did not have the financial resources to send their child to </a:t>
            </a:r>
            <a:r>
              <a:rPr lang="en-US" sz="2000" dirty="0" smtClean="0"/>
              <a:t>college.</a:t>
            </a:r>
            <a:endParaRPr lang="en-US" sz="2000" dirty="0"/>
          </a:p>
          <a:p>
            <a:pPr marL="742950" lvl="1" indent="-285750">
              <a:spcAft>
                <a:spcPts val="1800"/>
              </a:spcAft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 marL="742950" lvl="1" indent="-285750">
              <a:spcAft>
                <a:spcPts val="1800"/>
              </a:spcAft>
              <a:buFont typeface="Courier New" panose="02070309020205020404" pitchFamily="49" charset="0"/>
              <a:buChar char="o"/>
            </a:pPr>
            <a:endParaRPr lang="en-US" sz="1200" b="1" dirty="0" smtClean="0"/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16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39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362200"/>
            <a:ext cx="8001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Conclusions</a:t>
            </a:r>
          </a:p>
          <a:p>
            <a:pPr algn="ctr"/>
            <a:r>
              <a:rPr 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Recommendations</a:t>
            </a:r>
            <a:endParaRPr lang="en-US" sz="4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78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58703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Findings from </a:t>
            </a:r>
            <a:r>
              <a:rPr lang="en-US" sz="24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Survey </a:t>
            </a:r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Results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3523" y="1345564"/>
            <a:ext cx="752738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Findings from the evaluation surveys indicated that the program was reaching several of its expected outcomes:</a:t>
            </a:r>
          </a:p>
          <a:p>
            <a:pPr marL="342900" indent="-342900">
              <a:buFont typeface="Courier New" charset="0"/>
              <a:buChar char="o"/>
            </a:pPr>
            <a:endParaRPr lang="en-US" sz="2000" dirty="0" smtClean="0"/>
          </a:p>
          <a:p>
            <a:pPr marL="800100" lvl="1" indent="-342900">
              <a:spcAft>
                <a:spcPts val="1200"/>
              </a:spcAft>
              <a:buFont typeface="Courier New" charset="0"/>
              <a:buChar char="o"/>
            </a:pPr>
            <a:r>
              <a:rPr lang="en-US" sz="2000" dirty="0" smtClean="0"/>
              <a:t>Students reported:</a:t>
            </a:r>
            <a:endParaRPr lang="en-US" sz="2000" dirty="0"/>
          </a:p>
          <a:p>
            <a:pPr marL="1257300" lvl="2" indent="-342900">
              <a:spcAft>
                <a:spcPts val="1200"/>
              </a:spcAft>
              <a:buFont typeface="Courier New" charset="0"/>
              <a:buChar char="o"/>
            </a:pPr>
            <a:r>
              <a:rPr lang="en-US" sz="2000" dirty="0" smtClean="0"/>
              <a:t>Greater understanding of what it is like to work in a healthcare career; and</a:t>
            </a:r>
          </a:p>
          <a:p>
            <a:pPr marL="1257300" lvl="2" indent="-342900">
              <a:spcAft>
                <a:spcPts val="1200"/>
              </a:spcAft>
              <a:buFont typeface="Courier New" charset="0"/>
              <a:buChar char="o"/>
            </a:pPr>
            <a:r>
              <a:rPr lang="en-US" sz="2000" dirty="0" smtClean="0"/>
              <a:t>Being less unsure about the steps to become a health professional.</a:t>
            </a:r>
            <a:endParaRPr lang="en-US" sz="2000" dirty="0"/>
          </a:p>
          <a:p>
            <a:pPr marL="800100" lvl="1" indent="-342900">
              <a:buFont typeface="Courier New" charset="0"/>
              <a:buChar char="o"/>
            </a:pPr>
            <a:endParaRPr lang="en-US" sz="2000" dirty="0" smtClean="0"/>
          </a:p>
          <a:p>
            <a:pPr marL="800100" lvl="1" indent="-342900">
              <a:spcAft>
                <a:spcPts val="1200"/>
              </a:spcAft>
              <a:buFont typeface="Courier New" charset="0"/>
              <a:buChar char="o"/>
            </a:pPr>
            <a:r>
              <a:rPr lang="en-US" sz="2000" dirty="0" smtClean="0"/>
              <a:t>Parents reported: </a:t>
            </a:r>
          </a:p>
          <a:p>
            <a:pPr marL="1257300" lvl="2" indent="-342900">
              <a:spcAft>
                <a:spcPts val="1200"/>
              </a:spcAft>
              <a:buFont typeface="Courier New" charset="0"/>
              <a:buChar char="o"/>
            </a:pPr>
            <a:r>
              <a:rPr lang="en-US" sz="2000" dirty="0" smtClean="0"/>
              <a:t>High ratings for the IPE program; and</a:t>
            </a:r>
          </a:p>
          <a:p>
            <a:pPr marL="1257300" lvl="2" indent="-342900">
              <a:buFont typeface="Courier New" charset="0"/>
              <a:buChar char="o"/>
            </a:pPr>
            <a:r>
              <a:rPr lang="en-US" sz="2000" dirty="0"/>
              <a:t>I</a:t>
            </a:r>
            <a:r>
              <a:rPr lang="en-US" sz="2000" dirty="0" smtClean="0"/>
              <a:t>mproved impressions of Wayne State and of Detroit or Midtown.</a:t>
            </a:r>
          </a:p>
          <a:p>
            <a:pPr marL="800100" lvl="1" indent="-342900">
              <a:buFont typeface="Courier New" charset="0"/>
              <a:buChar char="o"/>
            </a:pPr>
            <a:endParaRPr lang="en-US" sz="2000" dirty="0"/>
          </a:p>
          <a:p>
            <a:pPr marL="800100" lvl="1" indent="-342900">
              <a:buFont typeface="Courier New" charset="0"/>
              <a:buChar char="o"/>
            </a:pPr>
            <a:endParaRPr lang="en-US" sz="2000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21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681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Opportunities Identified by Evaluation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6257" y="1662370"/>
            <a:ext cx="7840085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The program also has opportunities to refine operations:</a:t>
            </a:r>
          </a:p>
          <a:p>
            <a:endParaRPr lang="en-US" sz="2000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 smtClean="0"/>
              <a:t>At post-program, rising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and 11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 students reported being less confident about their decision to go to college. 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>
              <a:spcAft>
                <a:spcPts val="1200"/>
              </a:spcAft>
            </a:pPr>
            <a:r>
              <a:rPr lang="en-US" sz="2000" dirty="0" smtClean="0"/>
              <a:t>Staff can consider how to support younger students: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as they transition to independence;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to increase both their academic skills and confidence in their abilities; and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to envision how to build on their work in the IPE program to their efforts in high school and beyond.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19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12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/>
        </p:nvSpPr>
        <p:spPr>
          <a:xfrm>
            <a:off x="79248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50698F3-9444-41A1-B6A2-BD0F72142704}" type="slidenum">
              <a:rPr lang="en-US" smtClean="0"/>
              <a:pPr algn="r"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Presentation Overview</a:t>
            </a:r>
            <a:endParaRPr lang="en-US" sz="24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10625" y="2008015"/>
            <a:ext cx="6614175" cy="3070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800" dirty="0" smtClean="0"/>
              <a:t>Highlights from Evaluation Findings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800" dirty="0" smtClean="0"/>
              <a:t>Conclusions and Recommendations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800" dirty="0" smtClean="0"/>
              <a:t>Detailed Survey Results</a:t>
            </a:r>
          </a:p>
          <a:p>
            <a:pPr lvl="0">
              <a:lnSpc>
                <a:spcPct val="150000"/>
              </a:lnSpc>
            </a:pPr>
            <a:endParaRPr lang="en-US" sz="2400" dirty="0" smtClean="0"/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8510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2523" y="542427"/>
            <a:ext cx="7956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Opportunities </a:t>
            </a:r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Identified </a:t>
            </a:r>
            <a:r>
              <a:rPr lang="en-US" sz="24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Evaluation </a:t>
            </a:r>
            <a:r>
              <a:rPr lang="en-US" b="1" i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(cont.)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7450" y="1355130"/>
            <a:ext cx="8458200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To help address parent concerns students are not academically ready for college and parent perception of additional information needed by students, staff can:</a:t>
            </a:r>
          </a:p>
          <a:p>
            <a:pPr marL="1257300" lvl="2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continue working with the students in the afterschool programs, covering topics such as: </a:t>
            </a:r>
          </a:p>
          <a:p>
            <a:pPr marL="1714500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personal finance and budgeting;</a:t>
            </a:r>
          </a:p>
          <a:p>
            <a:pPr marL="1714500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college costs and scholarships; and</a:t>
            </a:r>
          </a:p>
          <a:p>
            <a:pPr marL="1714500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careers and success after college.</a:t>
            </a:r>
          </a:p>
          <a:p>
            <a:pPr lvl="3">
              <a:spcAft>
                <a:spcPts val="600"/>
              </a:spcAft>
            </a:pPr>
            <a:endParaRPr lang="en-US" dirty="0" smtClean="0"/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/>
              <a:t>Parents also identified information they felt that they still needed, such as choosing a good college for their child's needs and goals, understanding the costs of college, applying for financial aid, and scholarships</a:t>
            </a:r>
            <a:r>
              <a:rPr lang="en-US" dirty="0" smtClean="0"/>
              <a:t>.</a:t>
            </a:r>
            <a:endParaRPr lang="en-US" dirty="0"/>
          </a:p>
          <a:p>
            <a:pPr marL="1200150" lvl="2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/>
              <a:t>C</a:t>
            </a:r>
            <a:r>
              <a:rPr lang="en-US" baseline="30000" dirty="0"/>
              <a:t>2</a:t>
            </a:r>
            <a:r>
              <a:rPr lang="en-US" dirty="0"/>
              <a:t> Pipeline could consider supplementing the afterschool program with a parent education component to address these areas.</a:t>
            </a:r>
          </a:p>
          <a:p>
            <a:pPr marL="1714500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20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22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362200"/>
            <a:ext cx="8001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Detailed Results from  Student Pre- and Post-Program Surveys</a:t>
            </a:r>
            <a:endParaRPr lang="en-US" sz="4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46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3810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Preparing for College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298096"/>
              </p:ext>
            </p:extLst>
          </p:nvPr>
        </p:nvGraphicFramePr>
        <p:xfrm>
          <a:off x="152400" y="932675"/>
          <a:ext cx="8896667" cy="451986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1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Response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 –Program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(N=52)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Post-Program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6745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confident that my decision to go to college is the</a:t>
                      </a:r>
                      <a:r>
                        <a:rPr lang="en-US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right thing for me.*</a:t>
                      </a:r>
                      <a:endParaRPr lang="en-US" sz="1800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5.67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5.40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369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having a hard time breaking away from my family, and attending college will make the situation worse.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2.42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2.34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48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have some serious misgivings about going to college.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2.13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2.20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26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My family and I talk about my college and career plans.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4.88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4.98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22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25" name="Straight Connector 24"/>
          <p:cNvCxnSpPr>
            <a:endCxn id="50" idx="6"/>
          </p:cNvCxnSpPr>
          <p:nvPr/>
        </p:nvCxnSpPr>
        <p:spPr>
          <a:xfrm>
            <a:off x="1750296" y="6424048"/>
            <a:ext cx="5676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1613136" y="6355468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2717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3860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5003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6146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7289424" y="6355468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563340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  <a:endParaRPr lang="en-US" sz="16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2673024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  <a:endParaRPr lang="en-US" sz="16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3810548" y="6117350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  <a:endParaRPr lang="en-US" sz="16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953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  <a:endParaRPr lang="en-US" sz="16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096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  <a:endParaRPr lang="en-US" sz="16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7239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  <a:endParaRPr lang="en-US" sz="16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1219200" y="6433321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58" name="TextBox 57"/>
          <p:cNvSpPr txBox="1"/>
          <p:nvPr/>
        </p:nvSpPr>
        <p:spPr>
          <a:xfrm>
            <a:off x="2328884" y="6433321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59" name="TextBox 58"/>
          <p:cNvSpPr txBox="1"/>
          <p:nvPr/>
        </p:nvSpPr>
        <p:spPr>
          <a:xfrm>
            <a:off x="3466408" y="64335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4609488" y="6433320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5752488" y="6433319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6895488" y="643331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sp>
        <p:nvSpPr>
          <p:cNvPr id="26" name="Up Arrow 25"/>
          <p:cNvSpPr/>
          <p:nvPr/>
        </p:nvSpPr>
        <p:spPr>
          <a:xfrm rot="10800000">
            <a:off x="8719740" y="2430470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Up Arrow 26"/>
          <p:cNvSpPr/>
          <p:nvPr/>
        </p:nvSpPr>
        <p:spPr>
          <a:xfrm rot="10800000">
            <a:off x="8719740" y="3354631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Up Arrow 27"/>
          <p:cNvSpPr/>
          <p:nvPr/>
        </p:nvSpPr>
        <p:spPr>
          <a:xfrm rot="10800000" flipV="1">
            <a:off x="8719740" y="4197100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Up Arrow 28"/>
          <p:cNvSpPr/>
          <p:nvPr/>
        </p:nvSpPr>
        <p:spPr>
          <a:xfrm rot="10800000" flipV="1">
            <a:off x="8719740" y="4926795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5510855"/>
            <a:ext cx="17972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statistically significant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1590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3810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Preparing for College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730116"/>
              </p:ext>
            </p:extLst>
          </p:nvPr>
        </p:nvGraphicFramePr>
        <p:xfrm>
          <a:off x="152400" y="932675"/>
          <a:ext cx="8894064" cy="4368649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1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Response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 –Program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(N=52)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Post-Program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know how to apply for colleges.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4.17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4.00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know the admission requirements for the colleges I want to attend.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4.08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3.84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have the financial resources that I need to go to college.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3.15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3.58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820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plan to complete the FAFSA (Free Application for Federal Student Aid).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5.15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4.80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23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26" name="Straight Connector 25"/>
          <p:cNvCxnSpPr>
            <a:endCxn id="32" idx="6"/>
          </p:cNvCxnSpPr>
          <p:nvPr/>
        </p:nvCxnSpPr>
        <p:spPr>
          <a:xfrm>
            <a:off x="1750296" y="6424048"/>
            <a:ext cx="5676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613136" y="6355468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2717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860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5003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146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7289424" y="6355468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563340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  <a:endParaRPr lang="en-US" sz="16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673024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  <a:endParaRPr lang="en-US" sz="1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810548" y="6117350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  <a:endParaRPr lang="en-US" sz="16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953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  <a:endParaRPr lang="en-US" sz="16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096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  <a:endParaRPr lang="en-US" sz="16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7239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  <a:endParaRPr lang="en-US" sz="16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1219200" y="6433321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2328884" y="6433321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3466408" y="64335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4609488" y="6433320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5752488" y="6433319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44" name="TextBox 43"/>
          <p:cNvSpPr txBox="1"/>
          <p:nvPr/>
        </p:nvSpPr>
        <p:spPr>
          <a:xfrm>
            <a:off x="6895488" y="643331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sp>
        <p:nvSpPr>
          <p:cNvPr id="25" name="Up Arrow 24"/>
          <p:cNvSpPr/>
          <p:nvPr/>
        </p:nvSpPr>
        <p:spPr>
          <a:xfrm rot="10800000">
            <a:off x="8719740" y="2356101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Up Arrow 44"/>
          <p:cNvSpPr/>
          <p:nvPr/>
        </p:nvSpPr>
        <p:spPr>
          <a:xfrm rot="10800000">
            <a:off x="8719740" y="3155521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Up Arrow 45"/>
          <p:cNvSpPr/>
          <p:nvPr/>
        </p:nvSpPr>
        <p:spPr>
          <a:xfrm rot="10800000" flipV="1">
            <a:off x="8719740" y="3912265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Up Arrow 46"/>
          <p:cNvSpPr/>
          <p:nvPr/>
        </p:nvSpPr>
        <p:spPr>
          <a:xfrm rot="10800000">
            <a:off x="8719740" y="4705890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33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3810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Preparing for College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666969"/>
              </p:ext>
            </p:extLst>
          </p:nvPr>
        </p:nvGraphicFramePr>
        <p:xfrm>
          <a:off x="152400" y="932675"/>
          <a:ext cx="8899715" cy="532030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1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Response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15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 –Program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(N=52)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Post-Program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57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9.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know about various scholarships that could help me pay for college.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4.42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4.38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85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10.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want to live on campus during my college years.</a:t>
                      </a:r>
                      <a:endParaRPr lang="en-US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4.96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4.96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174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11.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feel prepared to deal with all the new experiences that come with being in college.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5.06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5.00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023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12.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will need better study habits than I have right now so I can do well in college.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4.75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4.90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820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13.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convinced that I will eventually master concepts in my academic courses that might be difficult to understand at first.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5.04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5.26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24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>
            <a:endCxn id="13" idx="6"/>
          </p:cNvCxnSpPr>
          <p:nvPr/>
        </p:nvCxnSpPr>
        <p:spPr>
          <a:xfrm>
            <a:off x="1750296" y="6424048"/>
            <a:ext cx="5676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613136" y="6355468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717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860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003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146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7289424" y="6355468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63340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  <a:endParaRPr 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673024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  <a:endParaRPr lang="en-US" sz="1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10548" y="6117350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953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  <a:endParaRPr lang="en-US" sz="1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096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  <a:endParaRPr lang="en-US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239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  <a:endParaRPr lang="en-US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219200" y="6433321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2328884" y="6433321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3466408" y="64335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4609488" y="6433320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5752488" y="6433319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6895488" y="643331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sp>
        <p:nvSpPr>
          <p:cNvPr id="26" name="Up Arrow 25"/>
          <p:cNvSpPr/>
          <p:nvPr/>
        </p:nvSpPr>
        <p:spPr>
          <a:xfrm rot="10800000">
            <a:off x="8719740" y="2353660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Up Arrow 26"/>
          <p:cNvSpPr/>
          <p:nvPr/>
        </p:nvSpPr>
        <p:spPr>
          <a:xfrm rot="10800000">
            <a:off x="8719740" y="3851455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Up Arrow 27"/>
          <p:cNvSpPr/>
          <p:nvPr/>
        </p:nvSpPr>
        <p:spPr>
          <a:xfrm rot="10800000" flipV="1">
            <a:off x="8719740" y="4621995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Up Arrow 28"/>
          <p:cNvSpPr/>
          <p:nvPr/>
        </p:nvSpPr>
        <p:spPr>
          <a:xfrm rot="10800000" flipV="1">
            <a:off x="8719740" y="5505310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13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3810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Career Choices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74417"/>
              </p:ext>
            </p:extLst>
          </p:nvPr>
        </p:nvGraphicFramePr>
        <p:xfrm>
          <a:off x="152400" y="932675"/>
          <a:ext cx="8896667" cy="43586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1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Response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 –Program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(N=52)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Post-Program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have chosen a major and I feel confident about my decision.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4.65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4.44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15.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very confused about what career I should have.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2.75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2.50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16.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have found at least one career that seems to fit well with my personality and interests.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5.19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5.02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17.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have made a firm decision to enter a certain career and have begun planning my life around that decision.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4.48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4.42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25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26" name="Straight Connector 25"/>
          <p:cNvCxnSpPr>
            <a:endCxn id="32" idx="6"/>
          </p:cNvCxnSpPr>
          <p:nvPr/>
        </p:nvCxnSpPr>
        <p:spPr>
          <a:xfrm>
            <a:off x="1750296" y="6424048"/>
            <a:ext cx="5676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613136" y="6355468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2717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860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5003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146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7289424" y="6355468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563340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  <a:endParaRPr lang="en-US" sz="16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673024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  <a:endParaRPr lang="en-US" sz="1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810548" y="6117350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  <a:endParaRPr lang="en-US" sz="16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953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  <a:endParaRPr lang="en-US" sz="16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096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  <a:endParaRPr lang="en-US" sz="16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7239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  <a:endParaRPr lang="en-US" sz="16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1219200" y="6433321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2328884" y="6433321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3466408" y="64335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4609488" y="6433320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5752488" y="6433319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44" name="TextBox 43"/>
          <p:cNvSpPr txBox="1"/>
          <p:nvPr/>
        </p:nvSpPr>
        <p:spPr>
          <a:xfrm>
            <a:off x="6895488" y="643331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sp>
        <p:nvSpPr>
          <p:cNvPr id="25" name="Up Arrow 24"/>
          <p:cNvSpPr/>
          <p:nvPr/>
        </p:nvSpPr>
        <p:spPr>
          <a:xfrm rot="10800000">
            <a:off x="8719740" y="2324780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Up Arrow 44"/>
          <p:cNvSpPr/>
          <p:nvPr/>
        </p:nvSpPr>
        <p:spPr>
          <a:xfrm rot="10800000">
            <a:off x="8719740" y="2996715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Up Arrow 45"/>
          <p:cNvSpPr/>
          <p:nvPr/>
        </p:nvSpPr>
        <p:spPr>
          <a:xfrm rot="10800000">
            <a:off x="8719740" y="3774645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Up Arrow 46"/>
          <p:cNvSpPr/>
          <p:nvPr/>
        </p:nvSpPr>
        <p:spPr>
          <a:xfrm rot="10800000">
            <a:off x="8719740" y="4698805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8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840897"/>
              </p:ext>
            </p:extLst>
          </p:nvPr>
        </p:nvGraphicFramePr>
        <p:xfrm>
          <a:off x="152400" y="932675"/>
          <a:ext cx="8896667" cy="28041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1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Response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 –Program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(N=52)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Post-Program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have an understanding of what it is like to work in a health career.* </a:t>
                      </a:r>
                      <a:endParaRPr lang="en-US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4.15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4.74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not sure what steps I would need to take to become a health professional.*</a:t>
                      </a:r>
                      <a:endParaRPr lang="en-US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3.62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2.92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26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00200" y="3810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Knowledge About Health Careers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7" name="Straight Connector 26"/>
          <p:cNvCxnSpPr>
            <a:endCxn id="33" idx="6"/>
          </p:cNvCxnSpPr>
          <p:nvPr/>
        </p:nvCxnSpPr>
        <p:spPr>
          <a:xfrm>
            <a:off x="1750296" y="6424048"/>
            <a:ext cx="5676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613136" y="6355468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2717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3860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003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6146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7289424" y="6355468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563340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  <a:endParaRPr lang="en-US" sz="1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673024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  <a:endParaRPr lang="en-US" sz="16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810548" y="6117350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  <a:endParaRPr lang="en-US" sz="16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4953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  <a:endParaRPr lang="en-US" sz="16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096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  <a:endParaRPr lang="en-US" sz="16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7239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  <a:endParaRPr lang="en-US" sz="16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1219200" y="6433321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2328884" y="6433321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3466408" y="64335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4609488" y="6433320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44" name="TextBox 43"/>
          <p:cNvSpPr txBox="1"/>
          <p:nvPr/>
        </p:nvSpPr>
        <p:spPr>
          <a:xfrm>
            <a:off x="5752488" y="6433319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45" name="TextBox 44"/>
          <p:cNvSpPr txBox="1"/>
          <p:nvPr/>
        </p:nvSpPr>
        <p:spPr>
          <a:xfrm>
            <a:off x="6895488" y="643331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sp>
        <p:nvSpPr>
          <p:cNvPr id="25" name="Up Arrow 24"/>
          <p:cNvSpPr/>
          <p:nvPr/>
        </p:nvSpPr>
        <p:spPr>
          <a:xfrm rot="10800000" flipV="1">
            <a:off x="8719740" y="2353660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Up Arrow 45"/>
          <p:cNvSpPr/>
          <p:nvPr/>
        </p:nvSpPr>
        <p:spPr>
          <a:xfrm rot="10800000">
            <a:off x="8719740" y="3124201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34133" y="3836452"/>
            <a:ext cx="17972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statistically significant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7277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508862"/>
              </p:ext>
            </p:extLst>
          </p:nvPr>
        </p:nvGraphicFramePr>
        <p:xfrm>
          <a:off x="152400" y="932675"/>
          <a:ext cx="8899715" cy="44043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57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1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Response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 –Program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(N=52)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Post-Program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like working in a team with people.</a:t>
                      </a:r>
                      <a:endParaRPr lang="en-US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4.71</a:t>
                      </a:r>
                      <a:endParaRPr lang="en-US" sz="11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4.88</a:t>
                      </a:r>
                      <a:endParaRPr lang="en-US" sz="11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21.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can work well with others as a team.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5.15</a:t>
                      </a:r>
                      <a:endParaRPr lang="en-US" sz="11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5.12</a:t>
                      </a:r>
                      <a:endParaRPr lang="en-US" sz="11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22.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Teamwork is important in solving health problems.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5.17</a:t>
                      </a:r>
                      <a:endParaRPr lang="en-US" sz="1100" b="0" kern="1200" dirty="0" smtClean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5.26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23.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Health care is better when there are people from different fields working together.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5.30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1200" y="3810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Thoughts On Teamwork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27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26" name="Straight Connector 25"/>
          <p:cNvCxnSpPr>
            <a:endCxn id="32" idx="6"/>
          </p:cNvCxnSpPr>
          <p:nvPr/>
        </p:nvCxnSpPr>
        <p:spPr>
          <a:xfrm>
            <a:off x="1750296" y="6424048"/>
            <a:ext cx="5676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613136" y="6355468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2717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860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5003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146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7289424" y="6355468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563340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  <a:endParaRPr lang="en-US" sz="16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673024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  <a:endParaRPr lang="en-US" sz="1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810548" y="6117350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  <a:endParaRPr lang="en-US" sz="16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953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  <a:endParaRPr lang="en-US" sz="16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096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  <a:endParaRPr lang="en-US" sz="16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7239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  <a:endParaRPr lang="en-US" sz="16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1219200" y="6433321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2328884" y="6433321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3466408" y="64335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4609488" y="6433320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5752488" y="6433319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44" name="TextBox 43"/>
          <p:cNvSpPr txBox="1"/>
          <p:nvPr/>
        </p:nvSpPr>
        <p:spPr>
          <a:xfrm>
            <a:off x="6895488" y="643331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sp>
        <p:nvSpPr>
          <p:cNvPr id="25" name="Up Arrow 24"/>
          <p:cNvSpPr/>
          <p:nvPr/>
        </p:nvSpPr>
        <p:spPr>
          <a:xfrm rot="10800000" flipV="1">
            <a:off x="8719740" y="2430470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Up Arrow 44"/>
          <p:cNvSpPr/>
          <p:nvPr/>
        </p:nvSpPr>
        <p:spPr>
          <a:xfrm rot="10800000">
            <a:off x="8719740" y="3131285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Up Arrow 45"/>
          <p:cNvSpPr/>
          <p:nvPr/>
        </p:nvSpPr>
        <p:spPr>
          <a:xfrm rot="10800000" flipV="1">
            <a:off x="8719740" y="3813050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Up Arrow 46"/>
          <p:cNvSpPr/>
          <p:nvPr/>
        </p:nvSpPr>
        <p:spPr>
          <a:xfrm rot="10800000" flipV="1">
            <a:off x="8719740" y="4693924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45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04535"/>
              </p:ext>
            </p:extLst>
          </p:nvPr>
        </p:nvGraphicFramePr>
        <p:xfrm>
          <a:off x="152400" y="932675"/>
          <a:ext cx="8899715" cy="522889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57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1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Response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365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 –Program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(N=52)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Post-Program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17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24.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Wayne State University has a strong academic program.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5.00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5.16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44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25.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attending Wayne State University could help me reach my career goals.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4.81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4.86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91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26.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feel comfortable walking around the Wayne State campus.</a:t>
                      </a:r>
                      <a:endParaRPr lang="en-US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4.98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5.18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78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27.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Midtown Detroit has a lot to offer to students.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4.75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5.10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5460"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28.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There are many great activities in Detroit for young people.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4.77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4.98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0070"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29.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enjoy spending time in Detroit.</a:t>
                      </a:r>
                      <a:endParaRPr lang="en-US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5.00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5.18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28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600200" y="3810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Wayne State Campus And Detroit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5" name="Straight Connector 24"/>
          <p:cNvCxnSpPr>
            <a:endCxn id="51" idx="6"/>
          </p:cNvCxnSpPr>
          <p:nvPr/>
        </p:nvCxnSpPr>
        <p:spPr>
          <a:xfrm>
            <a:off x="1750296" y="6424048"/>
            <a:ext cx="5676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1613136" y="6355468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2717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3860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003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6146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7289424" y="6355468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563340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  <a:endParaRPr lang="en-US" sz="16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2673024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  <a:endParaRPr lang="en-US" sz="16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3810548" y="6117350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  <a:endParaRPr lang="en-US" sz="16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4953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  <a:endParaRPr lang="en-US" sz="16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6096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  <a:endParaRPr lang="en-US" sz="16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7239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  <a:endParaRPr lang="en-US" sz="16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1219200" y="6433321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59" name="TextBox 58"/>
          <p:cNvSpPr txBox="1"/>
          <p:nvPr/>
        </p:nvSpPr>
        <p:spPr>
          <a:xfrm>
            <a:off x="2328884" y="6433321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3466408" y="64335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4609488" y="6433320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5752488" y="6433319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63" name="TextBox 62"/>
          <p:cNvSpPr txBox="1"/>
          <p:nvPr/>
        </p:nvSpPr>
        <p:spPr>
          <a:xfrm>
            <a:off x="6895488" y="643331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sp>
        <p:nvSpPr>
          <p:cNvPr id="26" name="Up Arrow 25"/>
          <p:cNvSpPr/>
          <p:nvPr/>
        </p:nvSpPr>
        <p:spPr>
          <a:xfrm rot="10800000" flipV="1">
            <a:off x="8719740" y="2394505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Up Arrow 26"/>
          <p:cNvSpPr/>
          <p:nvPr/>
        </p:nvSpPr>
        <p:spPr>
          <a:xfrm rot="10800000" flipV="1">
            <a:off x="8719740" y="3008986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Up Arrow 27"/>
          <p:cNvSpPr/>
          <p:nvPr/>
        </p:nvSpPr>
        <p:spPr>
          <a:xfrm rot="10800000" flipV="1">
            <a:off x="8719740" y="3661871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Up Arrow 28"/>
          <p:cNvSpPr/>
          <p:nvPr/>
        </p:nvSpPr>
        <p:spPr>
          <a:xfrm rot="10800000" flipV="1">
            <a:off x="8719740" y="4919405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Up Arrow 31"/>
          <p:cNvSpPr/>
          <p:nvPr/>
        </p:nvSpPr>
        <p:spPr>
          <a:xfrm rot="10800000" flipV="1">
            <a:off x="8719740" y="4237945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Up Arrow 32"/>
          <p:cNvSpPr/>
          <p:nvPr/>
        </p:nvSpPr>
        <p:spPr>
          <a:xfrm rot="10800000" flipV="1">
            <a:off x="8719740" y="5656490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00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24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Percentage of Students Who </a:t>
            </a:r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Listed Wayne State as One of Top Choices for Colleges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175323"/>
              </p:ext>
            </p:extLst>
          </p:nvPr>
        </p:nvGraphicFramePr>
        <p:xfrm>
          <a:off x="266700" y="2057400"/>
          <a:ext cx="8499348" cy="212400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0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0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Pre-Program</a:t>
                      </a:r>
                    </a:p>
                    <a:p>
                      <a:pPr algn="ctr"/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(N=52)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Post-Program</a:t>
                      </a:r>
                    </a:p>
                    <a:p>
                      <a:pPr algn="ctr"/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(N=50)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40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Wayne State as first choice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46.2%</a:t>
                      </a:r>
                      <a:endParaRPr lang="en-US" sz="11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44.0%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Wayne State as one of the top three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choices</a:t>
                      </a:r>
                      <a:endParaRPr lang="en-US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82.7%</a:t>
                      </a:r>
                      <a:endParaRPr lang="en-US" sz="11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82.0%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29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Up Arrow 6"/>
          <p:cNvSpPr/>
          <p:nvPr/>
        </p:nvSpPr>
        <p:spPr>
          <a:xfrm rot="10800000">
            <a:off x="8412500" y="2891025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Up Arrow 7"/>
          <p:cNvSpPr/>
          <p:nvPr/>
        </p:nvSpPr>
        <p:spPr>
          <a:xfrm rot="10800000">
            <a:off x="8412500" y="3659430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43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362200"/>
            <a:ext cx="8001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Results from Student Pre- and Post-Program Surveys</a:t>
            </a:r>
            <a:endParaRPr lang="en-US" sz="4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3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24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Percentage of Students Who </a:t>
            </a:r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Listed a Field in STEM/HEALTH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747351"/>
              </p:ext>
            </p:extLst>
          </p:nvPr>
        </p:nvGraphicFramePr>
        <p:xfrm>
          <a:off x="266700" y="2057400"/>
          <a:ext cx="8499348" cy="212400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0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0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Pre-Program</a:t>
                      </a:r>
                    </a:p>
                    <a:p>
                      <a:pPr algn="ctr"/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(N=52)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Post-Program</a:t>
                      </a:r>
                    </a:p>
                    <a:p>
                      <a:pPr algn="ctr"/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(N=50)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40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STEM/Health Major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80.8%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76.0%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STEM/Health</a:t>
                      </a:r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76.9%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6C4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64.0%</a:t>
                      </a:r>
                      <a:endParaRPr kumimoji="0" 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6C4C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30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Up Arrow 6"/>
          <p:cNvSpPr/>
          <p:nvPr/>
        </p:nvSpPr>
        <p:spPr>
          <a:xfrm rot="10800000">
            <a:off x="8368525" y="2891330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Up Arrow 7"/>
          <p:cNvSpPr/>
          <p:nvPr/>
        </p:nvSpPr>
        <p:spPr>
          <a:xfrm rot="10800000">
            <a:off x="8368525" y="3661871"/>
            <a:ext cx="236000" cy="304799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7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362200"/>
            <a:ext cx="8001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Detailed Results from  Parent Surveys</a:t>
            </a:r>
            <a:endParaRPr lang="en-US" sz="4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31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97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101728"/>
              </p:ext>
            </p:extLst>
          </p:nvPr>
        </p:nvGraphicFramePr>
        <p:xfrm>
          <a:off x="152400" y="1009485"/>
          <a:ext cx="7924800" cy="505366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7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2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5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529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Question 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 Response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46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expect that my child will graduate high school on time.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5.68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25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expect that my child will go to college.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5.58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794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feel that college is the right thing for my child.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5.48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25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worry that my child is not ready for college academically.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2.58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83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My child and I talk about college and career plans.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5.43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49136" y="380999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Expectations And Preparedness 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153400" y="1393535"/>
            <a:ext cx="1223904" cy="523220"/>
            <a:chOff x="8074515" y="344890"/>
            <a:chExt cx="1223904" cy="523220"/>
          </a:xfrm>
        </p:grpSpPr>
        <p:sp>
          <p:nvSpPr>
            <p:cNvPr id="5" name="Rectangle 4"/>
            <p:cNvSpPr/>
            <p:nvPr/>
          </p:nvSpPr>
          <p:spPr>
            <a:xfrm>
              <a:off x="8074515" y="403572"/>
              <a:ext cx="147034" cy="18466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173790" y="344890"/>
              <a:ext cx="11246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Agree</a:t>
              </a:r>
              <a:endParaRPr lang="en-US" sz="1400" b="1" dirty="0"/>
            </a:p>
            <a:p>
              <a:r>
                <a:rPr lang="en-US" sz="1400" b="1" dirty="0" smtClean="0"/>
                <a:t>Disagree</a:t>
              </a:r>
              <a:endParaRPr lang="en-US" sz="14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074515" y="643128"/>
              <a:ext cx="147034" cy="18466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984579142"/>
              </p:ext>
            </p:extLst>
          </p:nvPr>
        </p:nvGraphicFramePr>
        <p:xfrm>
          <a:off x="7916126" y="1987895"/>
          <a:ext cx="1371600" cy="9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613270121"/>
              </p:ext>
            </p:extLst>
          </p:nvPr>
        </p:nvGraphicFramePr>
        <p:xfrm>
          <a:off x="7916126" y="2810855"/>
          <a:ext cx="1371600" cy="9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449828933"/>
              </p:ext>
            </p:extLst>
          </p:nvPr>
        </p:nvGraphicFramePr>
        <p:xfrm>
          <a:off x="7916126" y="3633815"/>
          <a:ext cx="1371600" cy="9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048367052"/>
              </p:ext>
            </p:extLst>
          </p:nvPr>
        </p:nvGraphicFramePr>
        <p:xfrm>
          <a:off x="7916126" y="4456775"/>
          <a:ext cx="1371600" cy="9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158490735"/>
              </p:ext>
            </p:extLst>
          </p:nvPr>
        </p:nvGraphicFramePr>
        <p:xfrm>
          <a:off x="7916126" y="5279735"/>
          <a:ext cx="1371600" cy="9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32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36" name="Straight Connector 35"/>
          <p:cNvCxnSpPr>
            <a:endCxn id="42" idx="6"/>
          </p:cNvCxnSpPr>
          <p:nvPr/>
        </p:nvCxnSpPr>
        <p:spPr>
          <a:xfrm>
            <a:off x="1750296" y="6424048"/>
            <a:ext cx="5676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1613136" y="6355468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2717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3860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5003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6146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7289424" y="6355468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563340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  <a:endParaRPr lang="en-US" sz="16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2673024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  <a:endParaRPr lang="en-US" sz="16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810548" y="6117350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  <a:endParaRPr lang="en-US" sz="16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953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  <a:endParaRPr lang="en-US" sz="16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096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  <a:endParaRPr lang="en-US" sz="16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7239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  <a:endParaRPr lang="en-US" sz="16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1219200" y="6433321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2328884" y="6433321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51" name="TextBox 50"/>
          <p:cNvSpPr txBox="1"/>
          <p:nvPr/>
        </p:nvSpPr>
        <p:spPr>
          <a:xfrm>
            <a:off x="3466408" y="64335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4609488" y="6433320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53" name="TextBox 52"/>
          <p:cNvSpPr txBox="1"/>
          <p:nvPr/>
        </p:nvSpPr>
        <p:spPr>
          <a:xfrm>
            <a:off x="5752488" y="6433319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54" name="TextBox 53"/>
          <p:cNvSpPr txBox="1"/>
          <p:nvPr/>
        </p:nvSpPr>
        <p:spPr>
          <a:xfrm>
            <a:off x="6895488" y="643331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3593233685"/>
              </p:ext>
            </p:extLst>
          </p:nvPr>
        </p:nvGraphicFramePr>
        <p:xfrm>
          <a:off x="7916126" y="2018974"/>
          <a:ext cx="1371600" cy="9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527715" y="2392065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98%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527715" y="3153935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98%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527715" y="4005075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98%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543533" y="4717147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33%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527715" y="5637935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98%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20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981445"/>
              </p:ext>
            </p:extLst>
          </p:nvPr>
        </p:nvGraphicFramePr>
        <p:xfrm>
          <a:off x="152400" y="1009485"/>
          <a:ext cx="7924800" cy="506209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7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2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5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529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Question 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 Response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641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know what kinds of things I can do to help my child be ready for college.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5.13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helping prepare my child for college.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5.41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4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Our family has the financial resources to send my child to college.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3.00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05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plan to complete the FAFSA (Free Application for Federal Student Aid) with my child.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5.25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860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know about various scholarships that could help our family pay for my child’s college expenses.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3.63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600" y="3810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Expectations And Preparedness 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153400" y="1393535"/>
            <a:ext cx="1223904" cy="523220"/>
            <a:chOff x="8074515" y="344890"/>
            <a:chExt cx="1223904" cy="523220"/>
          </a:xfrm>
        </p:grpSpPr>
        <p:sp>
          <p:nvSpPr>
            <p:cNvPr id="5" name="Rectangle 4"/>
            <p:cNvSpPr/>
            <p:nvPr/>
          </p:nvSpPr>
          <p:spPr>
            <a:xfrm>
              <a:off x="8074515" y="403572"/>
              <a:ext cx="147034" cy="18466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173790" y="344890"/>
              <a:ext cx="11246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Agree</a:t>
              </a:r>
              <a:endParaRPr lang="en-US" sz="1400" b="1" dirty="0"/>
            </a:p>
            <a:p>
              <a:r>
                <a:rPr lang="en-US" sz="1400" b="1" dirty="0" smtClean="0"/>
                <a:t>Disagree</a:t>
              </a:r>
              <a:endParaRPr lang="en-US" sz="14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074515" y="643128"/>
              <a:ext cx="147034" cy="18466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19650732"/>
              </p:ext>
            </p:extLst>
          </p:nvPr>
        </p:nvGraphicFramePr>
        <p:xfrm>
          <a:off x="7919263" y="1987895"/>
          <a:ext cx="1371600" cy="9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137335722"/>
              </p:ext>
            </p:extLst>
          </p:nvPr>
        </p:nvGraphicFramePr>
        <p:xfrm>
          <a:off x="7919263" y="2810855"/>
          <a:ext cx="1371600" cy="9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684623429"/>
              </p:ext>
            </p:extLst>
          </p:nvPr>
        </p:nvGraphicFramePr>
        <p:xfrm>
          <a:off x="7919263" y="3633815"/>
          <a:ext cx="1371600" cy="9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4218872183"/>
              </p:ext>
            </p:extLst>
          </p:nvPr>
        </p:nvGraphicFramePr>
        <p:xfrm>
          <a:off x="7919263" y="4456775"/>
          <a:ext cx="1371600" cy="9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649414772"/>
              </p:ext>
            </p:extLst>
          </p:nvPr>
        </p:nvGraphicFramePr>
        <p:xfrm>
          <a:off x="7913235" y="5279735"/>
          <a:ext cx="1371600" cy="9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33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/>
          <p:cNvCxnSpPr>
            <a:endCxn id="22" idx="6"/>
          </p:cNvCxnSpPr>
          <p:nvPr/>
        </p:nvCxnSpPr>
        <p:spPr>
          <a:xfrm>
            <a:off x="1750296" y="6424048"/>
            <a:ext cx="5676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613136" y="6355468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717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860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003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6146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7289424" y="6355468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63340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  <a:endParaRPr lang="en-US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673024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  <a:endParaRPr lang="en-US" sz="1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810548" y="6117350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  <a:endParaRPr lang="en-US" sz="1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953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  <a:endParaRPr lang="en-US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096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  <a:endParaRPr lang="en-US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239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  <a:endParaRPr lang="en-US" sz="1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219200" y="6433321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2328884" y="6433321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3466408" y="64335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4609488" y="6433320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33" name="TextBox 32"/>
          <p:cNvSpPr txBox="1"/>
          <p:nvPr/>
        </p:nvSpPr>
        <p:spPr>
          <a:xfrm>
            <a:off x="5752488" y="6433319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34" name="TextBox 33"/>
          <p:cNvSpPr txBox="1"/>
          <p:nvPr/>
        </p:nvSpPr>
        <p:spPr>
          <a:xfrm>
            <a:off x="6895488" y="643331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sp>
        <p:nvSpPr>
          <p:cNvPr id="35" name="TextBox 34"/>
          <p:cNvSpPr txBox="1"/>
          <p:nvPr/>
        </p:nvSpPr>
        <p:spPr>
          <a:xfrm>
            <a:off x="8544859" y="2392065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98%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544859" y="3153935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97%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564315" y="3909316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34%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543533" y="4717147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90%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44859" y="5637935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58%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6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14378"/>
              </p:ext>
            </p:extLst>
          </p:nvPr>
        </p:nvGraphicFramePr>
        <p:xfrm>
          <a:off x="152400" y="1009485"/>
          <a:ext cx="7924800" cy="422511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7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2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5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529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Question 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 Response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641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Wayne State University has a strong academic program.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5.50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4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attending Wayne State University would benefit my child.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5.33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4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feel comfortable walking around the Wayne State campus.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5.28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05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feel that my child is safe around the Wayne State campus.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5.18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8153400" y="1393535"/>
            <a:ext cx="1223904" cy="523220"/>
            <a:chOff x="8074515" y="344890"/>
            <a:chExt cx="1223904" cy="523220"/>
          </a:xfrm>
        </p:grpSpPr>
        <p:sp>
          <p:nvSpPr>
            <p:cNvPr id="5" name="Rectangle 4"/>
            <p:cNvSpPr/>
            <p:nvPr/>
          </p:nvSpPr>
          <p:spPr>
            <a:xfrm>
              <a:off x="8074515" y="403572"/>
              <a:ext cx="147034" cy="18466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173790" y="344890"/>
              <a:ext cx="11246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Agree</a:t>
              </a:r>
              <a:endParaRPr lang="en-US" sz="1400" b="1" dirty="0"/>
            </a:p>
            <a:p>
              <a:r>
                <a:rPr lang="en-US" sz="1400" b="1" dirty="0" smtClean="0"/>
                <a:t>Disagree</a:t>
              </a:r>
              <a:endParaRPr lang="en-US" sz="14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074515" y="643128"/>
              <a:ext cx="147034" cy="18466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34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771774227"/>
              </p:ext>
            </p:extLst>
          </p:nvPr>
        </p:nvGraphicFramePr>
        <p:xfrm>
          <a:off x="7919017" y="1954970"/>
          <a:ext cx="1371600" cy="96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4124655604"/>
              </p:ext>
            </p:extLst>
          </p:nvPr>
        </p:nvGraphicFramePr>
        <p:xfrm>
          <a:off x="7919017" y="2747450"/>
          <a:ext cx="1371600" cy="96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664149930"/>
              </p:ext>
            </p:extLst>
          </p:nvPr>
        </p:nvGraphicFramePr>
        <p:xfrm>
          <a:off x="7919017" y="4332410"/>
          <a:ext cx="1371600" cy="96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600200" y="3810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Wayne State Campus and Detroit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1" name="Straight Connector 20"/>
          <p:cNvCxnSpPr>
            <a:endCxn id="27" idx="6"/>
          </p:cNvCxnSpPr>
          <p:nvPr/>
        </p:nvCxnSpPr>
        <p:spPr>
          <a:xfrm>
            <a:off x="1750296" y="6424048"/>
            <a:ext cx="5676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613136" y="6355468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717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3860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003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6146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7289424" y="6355468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563340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  <a:endParaRPr lang="en-US" sz="1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673024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  <a:endParaRPr lang="en-US" sz="16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810548" y="6117350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  <a:endParaRPr lang="en-US" sz="16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953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  <a:endParaRPr lang="en-US" sz="16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096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  <a:endParaRPr lang="en-US" sz="16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239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  <a:endParaRPr lang="en-US" sz="16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219200" y="6433321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35" name="TextBox 34"/>
          <p:cNvSpPr txBox="1"/>
          <p:nvPr/>
        </p:nvSpPr>
        <p:spPr>
          <a:xfrm>
            <a:off x="2328884" y="6433321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36" name="TextBox 35"/>
          <p:cNvSpPr txBox="1"/>
          <p:nvPr/>
        </p:nvSpPr>
        <p:spPr>
          <a:xfrm>
            <a:off x="3466408" y="64335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4609488" y="6433320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5752488" y="6433319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6895488" y="643331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val="425259649"/>
              </p:ext>
            </p:extLst>
          </p:nvPr>
        </p:nvGraphicFramePr>
        <p:xfrm>
          <a:off x="7919017" y="3539930"/>
          <a:ext cx="1371600" cy="96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8324157" y="2314748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100%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324157" y="3095664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100%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324157" y="3900645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100%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316741" y="4765011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98%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1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737851"/>
              </p:ext>
            </p:extLst>
          </p:nvPr>
        </p:nvGraphicFramePr>
        <p:xfrm>
          <a:off x="152400" y="1009485"/>
          <a:ext cx="7924800" cy="330469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7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2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5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529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Question 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 Response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44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Midtown Detroit has a lot to offer to students.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5.05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1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There are many great activities in Detroit for young people.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4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enjoy spending time in Detroit.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5.05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8153400" y="1393535"/>
            <a:ext cx="1223904" cy="523220"/>
            <a:chOff x="8074515" y="344890"/>
            <a:chExt cx="1223904" cy="523220"/>
          </a:xfrm>
        </p:grpSpPr>
        <p:sp>
          <p:nvSpPr>
            <p:cNvPr id="5" name="Rectangle 4"/>
            <p:cNvSpPr/>
            <p:nvPr/>
          </p:nvSpPr>
          <p:spPr>
            <a:xfrm>
              <a:off x="8074515" y="403572"/>
              <a:ext cx="147034" cy="18466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173790" y="344890"/>
              <a:ext cx="11246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Agree</a:t>
              </a:r>
              <a:endParaRPr lang="en-US" sz="1400" b="1" dirty="0"/>
            </a:p>
            <a:p>
              <a:r>
                <a:rPr lang="en-US" sz="1400" b="1" dirty="0" smtClean="0"/>
                <a:t>Disagree</a:t>
              </a:r>
              <a:endParaRPr lang="en-US" sz="14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074515" y="643128"/>
              <a:ext cx="147034" cy="18466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35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3703794274"/>
              </p:ext>
            </p:extLst>
          </p:nvPr>
        </p:nvGraphicFramePr>
        <p:xfrm>
          <a:off x="7913235" y="1912921"/>
          <a:ext cx="1371600" cy="96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2839294290"/>
              </p:ext>
            </p:extLst>
          </p:nvPr>
        </p:nvGraphicFramePr>
        <p:xfrm>
          <a:off x="7913235" y="2735881"/>
          <a:ext cx="1371600" cy="96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3637478673"/>
              </p:ext>
            </p:extLst>
          </p:nvPr>
        </p:nvGraphicFramePr>
        <p:xfrm>
          <a:off x="7913235" y="3558841"/>
          <a:ext cx="1371600" cy="96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600200" y="3810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Wayne State Campus and Detroit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3" name="Straight Connector 12"/>
          <p:cNvCxnSpPr>
            <a:endCxn id="25" idx="6"/>
          </p:cNvCxnSpPr>
          <p:nvPr/>
        </p:nvCxnSpPr>
        <p:spPr>
          <a:xfrm>
            <a:off x="1750296" y="6424048"/>
            <a:ext cx="5676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613136" y="6355468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717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860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5003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146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289424" y="6355468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563340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  <a:endParaRPr lang="en-US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673024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  <a:endParaRPr lang="en-US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810548" y="6117350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  <a:endParaRPr lang="en-US" sz="1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953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  <a:endParaRPr lang="en-US" sz="16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096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  <a:endParaRPr lang="en-US" sz="16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239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  <a:endParaRPr lang="en-US" sz="16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219200" y="6433321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33" name="TextBox 32"/>
          <p:cNvSpPr txBox="1"/>
          <p:nvPr/>
        </p:nvSpPr>
        <p:spPr>
          <a:xfrm>
            <a:off x="2328884" y="6433321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34" name="TextBox 33"/>
          <p:cNvSpPr txBox="1"/>
          <p:nvPr/>
        </p:nvSpPr>
        <p:spPr>
          <a:xfrm>
            <a:off x="3466408" y="64335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35" name="TextBox 34"/>
          <p:cNvSpPr txBox="1"/>
          <p:nvPr/>
        </p:nvSpPr>
        <p:spPr>
          <a:xfrm>
            <a:off x="4609488" y="6433320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36" name="TextBox 35"/>
          <p:cNvSpPr txBox="1"/>
          <p:nvPr/>
        </p:nvSpPr>
        <p:spPr>
          <a:xfrm>
            <a:off x="5752488" y="6433319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6895488" y="643331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8496726" y="2276343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98%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496726" y="3038213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87%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496726" y="3889353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98%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16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437646"/>
              </p:ext>
            </p:extLst>
          </p:nvPr>
        </p:nvGraphicFramePr>
        <p:xfrm>
          <a:off x="152400" y="1009485"/>
          <a:ext cx="7924800" cy="440562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7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2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5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529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Question 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 Response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44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My child and I have talked about their time at the C2 Pipeline Warriors College Experience.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5.50</a:t>
                      </a:r>
                      <a:endParaRPr lang="en-US" sz="1800" dirty="0" smtClean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1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the C2 Pipeline Warriors College Experience helped my child better understand day-to-day college life.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5.68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4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the C2 Pipeline Warriors College Experience helped my child better understand the academic requirements of college.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5.58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4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21.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After the program, I feel like my child is more ready for college.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5.40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8153400" y="1393535"/>
            <a:ext cx="1223904" cy="523220"/>
            <a:chOff x="8074515" y="344890"/>
            <a:chExt cx="1223904" cy="523220"/>
          </a:xfrm>
        </p:grpSpPr>
        <p:sp>
          <p:nvSpPr>
            <p:cNvPr id="5" name="Rectangle 4"/>
            <p:cNvSpPr/>
            <p:nvPr/>
          </p:nvSpPr>
          <p:spPr>
            <a:xfrm>
              <a:off x="8074515" y="403572"/>
              <a:ext cx="147034" cy="18466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173790" y="344890"/>
              <a:ext cx="11246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Agree</a:t>
              </a:r>
              <a:endParaRPr lang="en-US" sz="1400" b="1" dirty="0"/>
            </a:p>
            <a:p>
              <a:r>
                <a:rPr lang="en-US" sz="1400" b="1" dirty="0" smtClean="0"/>
                <a:t>Disagree</a:t>
              </a:r>
              <a:endParaRPr lang="en-US" sz="14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074515" y="643128"/>
              <a:ext cx="147034" cy="18466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36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254262557"/>
              </p:ext>
            </p:extLst>
          </p:nvPr>
        </p:nvGraphicFramePr>
        <p:xfrm>
          <a:off x="7924215" y="1839755"/>
          <a:ext cx="1371600" cy="96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856090189"/>
              </p:ext>
            </p:extLst>
          </p:nvPr>
        </p:nvGraphicFramePr>
        <p:xfrm>
          <a:off x="7912367" y="2754155"/>
          <a:ext cx="1371600" cy="96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1791744064"/>
              </p:ext>
            </p:extLst>
          </p:nvPr>
        </p:nvGraphicFramePr>
        <p:xfrm>
          <a:off x="7912367" y="3653315"/>
          <a:ext cx="1371600" cy="96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3750755044"/>
              </p:ext>
            </p:extLst>
          </p:nvPr>
        </p:nvGraphicFramePr>
        <p:xfrm>
          <a:off x="7912367" y="4567715"/>
          <a:ext cx="1371600" cy="96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990600" y="381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sz="2400" b="1" u="sng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</a:t>
            </a:r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Pipeline Warriors College Experience </a:t>
            </a:r>
            <a:endParaRPr lang="en-US" sz="2400" b="1" u="sng" baseline="30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9" name="Straight Connector 18"/>
          <p:cNvCxnSpPr>
            <a:endCxn id="26" idx="6"/>
          </p:cNvCxnSpPr>
          <p:nvPr/>
        </p:nvCxnSpPr>
        <p:spPr>
          <a:xfrm>
            <a:off x="1750296" y="6424048"/>
            <a:ext cx="5676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613136" y="6355468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717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3860424" y="6364240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5003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6146424" y="6364240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289424" y="6355468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563340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  <a:endParaRPr lang="en-US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673024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  <a:endParaRPr lang="en-US" sz="1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810548" y="6117350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  <a:endParaRPr lang="en-US" sz="16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953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  <a:endParaRPr lang="en-US" sz="16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096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  <a:endParaRPr lang="en-US" sz="16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7239628" y="6117351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  <a:endParaRPr lang="en-US" sz="16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219200" y="6433321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34" name="TextBox 33"/>
          <p:cNvSpPr txBox="1"/>
          <p:nvPr/>
        </p:nvSpPr>
        <p:spPr>
          <a:xfrm>
            <a:off x="2328884" y="6433321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35" name="TextBox 34"/>
          <p:cNvSpPr txBox="1"/>
          <p:nvPr/>
        </p:nvSpPr>
        <p:spPr>
          <a:xfrm>
            <a:off x="3466408" y="64335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36" name="TextBox 35"/>
          <p:cNvSpPr txBox="1"/>
          <p:nvPr/>
        </p:nvSpPr>
        <p:spPr>
          <a:xfrm>
            <a:off x="4609488" y="6433320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5752488" y="6433319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6895488" y="643331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8369977" y="2307091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95%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369977" y="3129119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100%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369977" y="4027957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100%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369977" y="4926795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100%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17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323456"/>
              </p:ext>
            </p:extLst>
          </p:nvPr>
        </p:nvGraphicFramePr>
        <p:xfrm>
          <a:off x="152400" y="914400"/>
          <a:ext cx="8839199" cy="5606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 C</a:t>
                      </a:r>
                      <a:r>
                        <a:rPr lang="en-US" sz="1600" baseline="300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Pipeline Warriors College Experience has helped my child better understand…</a:t>
                      </a:r>
                      <a:endParaRPr lang="en-US" sz="16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feel my child still needs more information on…</a:t>
                      </a:r>
                      <a:endParaRPr lang="en-US" sz="16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feel that I still need more information on…</a:t>
                      </a:r>
                      <a:endParaRPr lang="en-US" sz="16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23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Applying to colleges</a:t>
                      </a:r>
                      <a:endParaRPr lang="en-US" sz="16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63%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43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Choosing a good college for his or her needs and goals</a:t>
                      </a:r>
                      <a:endParaRPr lang="en-US" sz="16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48%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33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Understanding the costs of college</a:t>
                      </a:r>
                      <a:endParaRPr lang="en-US" sz="16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45%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60%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25%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61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Scholarships</a:t>
                      </a:r>
                      <a:endParaRPr lang="en-US" sz="16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8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Applying for financial aid</a:t>
                      </a:r>
                      <a:endParaRPr lang="en-US" sz="16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45%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38%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8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Planning for career and success after college</a:t>
                      </a:r>
                      <a:endParaRPr lang="en-US" sz="16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55%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45%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25%</a:t>
                      </a:r>
                      <a:endParaRPr lang="en-US" sz="180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600" y="3810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sz="2400" b="1" u="sng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</a:t>
            </a:r>
            <a:r>
              <a:rPr lang="en-US" sz="24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Pipeline Warriors College Experience </a:t>
            </a:r>
            <a:endParaRPr lang="en-US" sz="2400" b="1" u="sng" baseline="30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37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90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499636"/>
              </p:ext>
            </p:extLst>
          </p:nvPr>
        </p:nvGraphicFramePr>
        <p:xfrm>
          <a:off x="40210" y="1124700"/>
          <a:ext cx="7543800" cy="305194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76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3142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Question 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 Response</a:t>
                      </a:r>
                      <a:endParaRPr lang="en-US" sz="18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058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23.</a:t>
                      </a:r>
                      <a:endParaRPr lang="en-US" sz="16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How did the C</a:t>
                      </a:r>
                      <a:r>
                        <a:rPr lang="en-US" baseline="30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Pipeline Warriors College Experience change your impressions of Wayne State University?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1.50</a:t>
                      </a:r>
                      <a:endParaRPr lang="en-US" sz="1800" dirty="0">
                        <a:solidFill>
                          <a:schemeClr val="tx1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24.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Has the C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Pipeline Warriors College Experience changed your impressions of Detroit or Midtown?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2.08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381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sz="2400" b="1" u="sng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</a:t>
            </a:r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Pipeline Warriors College Experience </a:t>
            </a:r>
            <a:endParaRPr lang="en-US" sz="2400" b="1" u="sng" baseline="30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261235243"/>
              </p:ext>
            </p:extLst>
          </p:nvPr>
        </p:nvGraphicFramePr>
        <p:xfrm>
          <a:off x="7529185" y="2298796"/>
          <a:ext cx="1371600" cy="96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69611723"/>
              </p:ext>
            </p:extLst>
          </p:nvPr>
        </p:nvGraphicFramePr>
        <p:xfrm>
          <a:off x="7529185" y="3213196"/>
          <a:ext cx="1536200" cy="963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38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758370" y="1547155"/>
            <a:ext cx="1575850" cy="738664"/>
            <a:chOff x="8074515" y="344890"/>
            <a:chExt cx="1223904" cy="738664"/>
          </a:xfrm>
        </p:grpSpPr>
        <p:sp>
          <p:nvSpPr>
            <p:cNvPr id="14" name="Rectangle 13"/>
            <p:cNvSpPr/>
            <p:nvPr/>
          </p:nvSpPr>
          <p:spPr>
            <a:xfrm>
              <a:off x="8074515" y="403572"/>
              <a:ext cx="147034" cy="18466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173790" y="344890"/>
              <a:ext cx="112462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Improved</a:t>
              </a:r>
              <a:endParaRPr lang="en-US" sz="1400" b="1" dirty="0"/>
            </a:p>
            <a:p>
              <a:r>
                <a:rPr lang="en-US" sz="1400" b="1" dirty="0" smtClean="0"/>
                <a:t>No Change or Lowered</a:t>
              </a:r>
              <a:endParaRPr lang="en-US" sz="1400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74515" y="643128"/>
              <a:ext cx="147034" cy="18466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17" name="Straight Connector 16"/>
          <p:cNvCxnSpPr>
            <a:endCxn id="32" idx="0"/>
          </p:cNvCxnSpPr>
          <p:nvPr/>
        </p:nvCxnSpPr>
        <p:spPr>
          <a:xfrm>
            <a:off x="2387154" y="5310303"/>
            <a:ext cx="4514504" cy="9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249994" y="5241723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354282" y="5250495"/>
            <a:ext cx="137160" cy="13716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497282" y="5250495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640282" y="5250495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783282" y="5250495"/>
            <a:ext cx="137160" cy="137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00198" y="5003606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  <a:endParaRPr lang="en-US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309882" y="5003606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  <a:endParaRPr lang="en-US" sz="1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447406" y="5003605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  <a:endParaRPr lang="en-US" sz="1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590486" y="5003606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  <a:endParaRPr lang="en-US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733486" y="5003606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  <a:endParaRPr lang="en-US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856058" y="5319576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Improved </a:t>
            </a:r>
          </a:p>
          <a:p>
            <a:pPr algn="ctr"/>
            <a:r>
              <a:rPr lang="en-US" sz="1100" dirty="0" smtClean="0"/>
              <a:t>a Lot</a:t>
            </a:r>
            <a:endParaRPr 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2965742" y="5319576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Improved Somewhat</a:t>
            </a:r>
            <a:endParaRPr lang="en-US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4103266" y="5356475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No Change</a:t>
            </a:r>
            <a:endParaRPr lang="en-US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5246346" y="5319575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Lowered Somewhat</a:t>
            </a:r>
            <a:endParaRPr lang="en-US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6389346" y="5319574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Lowered</a:t>
            </a:r>
          </a:p>
          <a:p>
            <a:pPr algn="ctr"/>
            <a:r>
              <a:rPr lang="en-US" sz="1100" dirty="0" smtClean="0"/>
              <a:t>a Lot</a:t>
            </a:r>
            <a:endParaRPr lang="en-US" sz="1100" dirty="0"/>
          </a:p>
        </p:txBody>
      </p:sp>
      <p:sp>
        <p:nvSpPr>
          <p:cNvPr id="33" name="TextBox 32"/>
          <p:cNvSpPr txBox="1"/>
          <p:nvPr/>
        </p:nvSpPr>
        <p:spPr>
          <a:xfrm>
            <a:off x="8105260" y="2767951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90%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82070" y="3663591"/>
            <a:ext cx="577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65%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7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1637" y="505962"/>
            <a:ext cx="4573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Evaluation of the </a:t>
            </a:r>
          </a:p>
          <a:p>
            <a:pPr algn="ctr"/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2016 C</a:t>
            </a:r>
            <a:r>
              <a:rPr lang="en-US" sz="20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Pipeline </a:t>
            </a:r>
          </a:p>
          <a:p>
            <a:pPr algn="ctr"/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College Warriors Experience</a:t>
            </a: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755" y="498657"/>
            <a:ext cx="1462774" cy="1267365"/>
          </a:xfrm>
          <a:prstGeom prst="rect">
            <a:avLst/>
          </a:prstGeom>
        </p:spPr>
      </p:pic>
      <p:pic>
        <p:nvPicPr>
          <p:cNvPr id="4" name="Picture 3" descr="The Cent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734" y="5861945"/>
            <a:ext cx="2805352" cy="98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467600" y="65532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September 2016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39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324884"/>
              </p:ext>
            </p:extLst>
          </p:nvPr>
        </p:nvGraphicFramePr>
        <p:xfrm>
          <a:off x="1576410" y="2522109"/>
          <a:ext cx="6452040" cy="2198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3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48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Evaluation</a:t>
                      </a:r>
                      <a:r>
                        <a:rPr lang="en-US" baseline="0" dirty="0" smtClean="0"/>
                        <a:t> Team Member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Email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Asmara</a:t>
                      </a:r>
                      <a:r>
                        <a:rPr lang="en-US" baseline="0" dirty="0" smtClean="0"/>
                        <a:t> Afework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577-5742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asmara@wayne.edu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Charo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Hulleza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577-8831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c.hulleza@wayne.edu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Alicia </a:t>
                      </a:r>
                      <a:r>
                        <a:rPr lang="en-US" dirty="0" err="1" smtClean="0"/>
                        <a:t>Streater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993-7736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astreater@wayne.edu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Luna Xuan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577-8994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lunaxuan@wayne.edu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63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49136" y="452735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Surveys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773758"/>
              </p:ext>
            </p:extLst>
          </p:nvPr>
        </p:nvGraphicFramePr>
        <p:xfrm>
          <a:off x="1499600" y="1047890"/>
          <a:ext cx="5799154" cy="13161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18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2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529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Completed Pre-Program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Survey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Completed Program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Completed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Post-Program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Survey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7021" y="2622495"/>
            <a:ext cx="887457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All participants completed the pre-program survey as part of the application process.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98% of participants who </a:t>
            </a:r>
            <a:r>
              <a:rPr lang="en-US" sz="2000" dirty="0" smtClean="0"/>
              <a:t>completed </a:t>
            </a:r>
            <a:r>
              <a:rPr lang="en-US" sz="2000" dirty="0"/>
              <a:t>the </a:t>
            </a:r>
            <a:r>
              <a:rPr lang="en-US" sz="2000" dirty="0" smtClean="0"/>
              <a:t>program completed a post survey.</a:t>
            </a:r>
            <a:br>
              <a:rPr lang="en-US" sz="2000" dirty="0" smtClean="0"/>
            </a:b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All participants had completed at least 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29 rising 12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19 rising 11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 4 rising 10</a:t>
            </a:r>
            <a:r>
              <a:rPr lang="en-US" sz="2000" baseline="30000" dirty="0" smtClean="0"/>
              <a:t>th </a:t>
            </a:r>
            <a:r>
              <a:rPr lang="en-US" sz="2000" dirty="0" smtClean="0"/>
              <a:t>graders</a:t>
            </a:r>
          </a:p>
          <a:p>
            <a:pPr lvl="1"/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Students came from 22 area high schools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79% </a:t>
            </a:r>
            <a:r>
              <a:rPr lang="en-US" sz="2000" dirty="0"/>
              <a:t>(</a:t>
            </a:r>
            <a:r>
              <a:rPr lang="en-US" sz="2000" dirty="0" smtClean="0"/>
              <a:t>41 </a:t>
            </a:r>
            <a:r>
              <a:rPr lang="en-US" sz="2000" dirty="0"/>
              <a:t>out of 52) </a:t>
            </a:r>
            <a:r>
              <a:rPr lang="en-US" sz="2000" dirty="0" smtClean="0"/>
              <a:t>of participants </a:t>
            </a:r>
            <a:r>
              <a:rPr lang="en-US" sz="2000" dirty="0"/>
              <a:t>were </a:t>
            </a:r>
            <a:r>
              <a:rPr lang="en-US" sz="2000" dirty="0" smtClean="0"/>
              <a:t>at 13 sites of the C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P afterschool program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186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673178" y="4772024"/>
            <a:ext cx="5740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4800" y="1219200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student survey, taken both before and after the program, consisted of: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 series of statements focused </a:t>
            </a:r>
            <a:r>
              <a:rPr lang="en-US" dirty="0"/>
              <a:t>on the following areas: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/>
              <a:t>Preparing for college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/>
              <a:t>Career choices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/>
              <a:t>Knowledge about health careers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/>
              <a:t>Thoughts on teamwork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/>
              <a:t>Wayne State campus and Detroit</a:t>
            </a:r>
          </a:p>
          <a:p>
            <a:endParaRPr lang="en-US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Students </a:t>
            </a:r>
            <a:r>
              <a:rPr lang="en-US" dirty="0"/>
              <a:t>were asked to indicate, on a scale of 1 to 6, how much they agreed or disagreed with </a:t>
            </a:r>
            <a:r>
              <a:rPr lang="en-US" dirty="0" smtClean="0"/>
              <a:t>each.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Open-ended </a:t>
            </a:r>
            <a:r>
              <a:rPr lang="en-US" dirty="0"/>
              <a:t>questions about students' </a:t>
            </a:r>
            <a:r>
              <a:rPr lang="en-US" dirty="0" smtClean="0"/>
              <a:t>planned choices </a:t>
            </a:r>
            <a:r>
              <a:rPr lang="en-US" dirty="0"/>
              <a:t>for college/university, major, and </a:t>
            </a:r>
            <a:r>
              <a:rPr lang="en-US" dirty="0" smtClean="0"/>
              <a:t>career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49136" y="6096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Survey Instrument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617824" y="4680584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722112" y="4689356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865112" y="4689356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008112" y="4689356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151112" y="4689356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7294112" y="4680584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76410" y="4438122"/>
            <a:ext cx="236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686094" y="4438122"/>
            <a:ext cx="236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2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823618" y="4419828"/>
            <a:ext cx="236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3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66698" y="4419829"/>
            <a:ext cx="236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4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09698" y="4419829"/>
            <a:ext cx="236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5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252698" y="4401249"/>
            <a:ext cx="236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6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223888" y="4926798"/>
            <a:ext cx="1024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Strongly Disagree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333572" y="4926798"/>
            <a:ext cx="1024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Disagree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3471096" y="4927074"/>
            <a:ext cx="1024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Somewhat Disagree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4614176" y="4926797"/>
            <a:ext cx="1024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Somewhat Agree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5757176" y="4926796"/>
            <a:ext cx="1024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Agree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6900176" y="4926795"/>
            <a:ext cx="1024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Strongly Agree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4013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8261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2800" b="1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Highlights from </a:t>
            </a:r>
            <a:r>
              <a:rPr lang="en-US" sz="2800" b="1" u="sng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Survey Results</a:t>
            </a:r>
            <a:r>
              <a:rPr lang="en-US" sz="2000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000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881" y="2376307"/>
            <a:ext cx="6539140" cy="4070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1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Confidence in deciding to go to college</a:t>
            </a:r>
            <a:endParaRPr lang="en-US" sz="1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Q1: I am confident that my decision to go to college is the right thing for me.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1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Understanding </a:t>
            </a:r>
            <a:r>
              <a:rPr lang="en-US" sz="1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sz="1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career in health</a:t>
            </a:r>
            <a:endParaRPr lang="en-US" sz="1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Q18: I have an understanding of what it is like to work in a health career. 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spcBef>
                <a:spcPts val="600"/>
              </a:spcBef>
              <a:spcAft>
                <a:spcPts val="300"/>
              </a:spcAft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1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Steps needed to </a:t>
            </a:r>
            <a:r>
              <a:rPr lang="en-US" sz="1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become </a:t>
            </a:r>
            <a:r>
              <a:rPr lang="en-US" sz="1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health </a:t>
            </a:r>
            <a:r>
              <a:rPr lang="en-US" sz="1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professional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Q19: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 not sure what steps I would need to take to become a health professional.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9204" y="1402164"/>
            <a:ext cx="7509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Three findings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were found to be statistically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significant</a:t>
            </a:r>
            <a:r>
              <a:rPr lang="en-US" sz="2000" baseline="300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all related to the program’s expected outcomes.</a:t>
            </a: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78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WSU Center for Urban Studies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18288"/>
            <a:ext cx="1066800" cy="329184"/>
          </a:xfrm>
        </p:spPr>
        <p:txBody>
          <a:bodyPr vert="horz" lIns="91440" tIns="45720" rIns="91440" bIns="45720" rtlCol="0" anchor="ctr"/>
          <a:lstStyle/>
          <a:p>
            <a:pPr algn="r"/>
            <a:fld id="{450698F3-9444-41A1-B6A2-BD0F72142704}" type="slidenum">
              <a:rPr lang="en-US"/>
              <a:pPr algn="r"/>
              <a:t>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56691" y="6327730"/>
            <a:ext cx="8273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/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</a:t>
            </a:r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Based on paired responses, from the 50 participants who completed 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pre- and post-program </a:t>
            </a:r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surveys.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2562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5470"/>
            <a:ext cx="1066800" cy="329184"/>
          </a:xfrm>
        </p:spPr>
        <p:txBody>
          <a:bodyPr/>
          <a:lstStyle/>
          <a:p>
            <a:fld id="{450698F3-9444-41A1-B6A2-BD0F72142704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725548"/>
              </p:ext>
            </p:extLst>
          </p:nvPr>
        </p:nvGraphicFramePr>
        <p:xfrm>
          <a:off x="544769" y="2213037"/>
          <a:ext cx="8138813" cy="2143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5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5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8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75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/>
                        <a:t>Pre-Program Mean Response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Post-Program </a:t>
                      </a:r>
                    </a:p>
                    <a:p>
                      <a:pPr algn="ctr"/>
                      <a:r>
                        <a:rPr lang="en-US" sz="1600" b="0" dirty="0" smtClean="0"/>
                        <a:t>Mean Response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Statistically Significant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9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5.70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5.40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7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Rising</a:t>
                      </a:r>
                      <a:r>
                        <a:rPr lang="en-US" sz="14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  <a:r>
                        <a:rPr lang="en-US" sz="1400" b="0" baseline="30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</a:t>
                      </a: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and 11</a:t>
                      </a:r>
                      <a:r>
                        <a:rPr lang="en-US" sz="1400" b="0" baseline="30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</a:t>
                      </a: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graders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5.74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5.13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Yes 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115">
                <a:tc>
                  <a:txBody>
                    <a:bodyPr/>
                    <a:lstStyle/>
                    <a:p>
                      <a:pPr lvl="0"/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Rising 12</a:t>
                      </a:r>
                      <a:r>
                        <a:rPr lang="en-US" sz="1400" b="0" baseline="30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</a:t>
                      </a: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graders</a:t>
                      </a:r>
                      <a:endParaRPr lang="en-US" sz="1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</a:t>
                      </a:r>
                      <a:endParaRPr lang="en-US" sz="1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5.67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5.63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</a:t>
                      </a:r>
                      <a:r>
                        <a:rPr lang="en-U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significant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957234" y="5808325"/>
            <a:ext cx="3115443" cy="804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00"/>
                </a:solidFill>
              </a:rPr>
              <a:t>Participants will have more knowledge of college life, study skills, admissions, and financial aid.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48323" y="5921318"/>
            <a:ext cx="2742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Related outcome: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67753" y="519033"/>
            <a:ext cx="5763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Confidence in 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deciding to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 to college</a:t>
            </a:r>
          </a:p>
          <a:p>
            <a:endParaRPr lang="en-US" sz="2000" dirty="0"/>
          </a:p>
        </p:txBody>
      </p:sp>
      <p:sp>
        <p:nvSpPr>
          <p:cNvPr id="31" name="Oval 30"/>
          <p:cNvSpPr/>
          <p:nvPr/>
        </p:nvSpPr>
        <p:spPr>
          <a:xfrm>
            <a:off x="1617824" y="4680584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2722112" y="4689356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3865112" y="4689356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08112" y="4689356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51112" y="4689356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7294112" y="4680584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576410" y="4460736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3823618" y="4442442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3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4966698" y="4442443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4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6109698" y="4419829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5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7252698" y="4401249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6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223888" y="492679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2333572" y="4926798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44" name="TextBox 43"/>
          <p:cNvSpPr txBox="1"/>
          <p:nvPr/>
        </p:nvSpPr>
        <p:spPr>
          <a:xfrm>
            <a:off x="3471096" y="4927074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45" name="TextBox 44"/>
          <p:cNvSpPr txBox="1"/>
          <p:nvPr/>
        </p:nvSpPr>
        <p:spPr>
          <a:xfrm>
            <a:off x="4614176" y="49267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5757176" y="4926796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47" name="TextBox 46"/>
          <p:cNvSpPr txBox="1"/>
          <p:nvPr/>
        </p:nvSpPr>
        <p:spPr>
          <a:xfrm>
            <a:off x="6900176" y="4926795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sp>
        <p:nvSpPr>
          <p:cNvPr id="65" name="TextBox 64"/>
          <p:cNvSpPr txBox="1"/>
          <p:nvPr/>
        </p:nvSpPr>
        <p:spPr>
          <a:xfrm>
            <a:off x="2717383" y="4460466"/>
            <a:ext cx="215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mtClean="0"/>
              <a:t>2</a:t>
            </a:r>
            <a:endParaRPr lang="en-US" sz="1600" dirty="0"/>
          </a:p>
        </p:txBody>
      </p:sp>
      <p:cxnSp>
        <p:nvCxnSpPr>
          <p:cNvPr id="5" name="Straight Connector 4"/>
          <p:cNvCxnSpPr>
            <a:stCxn id="31" idx="6"/>
            <a:endCxn id="36" idx="2"/>
          </p:cNvCxnSpPr>
          <p:nvPr/>
        </p:nvCxnSpPr>
        <p:spPr>
          <a:xfrm>
            <a:off x="1800704" y="4772024"/>
            <a:ext cx="54934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17871" y="1082418"/>
            <a:ext cx="8220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post-program, rising 10</a:t>
            </a:r>
            <a:r>
              <a:rPr lang="en-US" sz="16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11</a:t>
            </a:r>
            <a:r>
              <a:rPr lang="en-US" sz="16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graders reported feeling less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statistically significantly) 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confident about 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their decision to go to college.</a:t>
            </a:r>
            <a:endParaRPr lang="en-US" sz="16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526995" y="1954948"/>
            <a:ext cx="6210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Q1: I am confident that my decision to go to college is the right thing for me</a:t>
            </a:r>
            <a:r>
              <a:rPr lang="en-US" sz="12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312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5470"/>
            <a:ext cx="1066800" cy="329184"/>
          </a:xfrm>
        </p:spPr>
        <p:txBody>
          <a:bodyPr/>
          <a:lstStyle/>
          <a:p>
            <a:fld id="{450698F3-9444-41A1-B6A2-BD0F72142704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28957"/>
              </p:ext>
            </p:extLst>
          </p:nvPr>
        </p:nvGraphicFramePr>
        <p:xfrm>
          <a:off x="544768" y="2210335"/>
          <a:ext cx="8138813" cy="2112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5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5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8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67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/>
                        <a:t>Pre-Program Mean Response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Post-Program </a:t>
                      </a:r>
                    </a:p>
                    <a:p>
                      <a:pPr algn="ctr"/>
                      <a:r>
                        <a:rPr lang="en-US" sz="1600" b="0" dirty="0" smtClean="0"/>
                        <a:t>Mean Response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Statistically Significant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5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4.14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4.74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6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Rising</a:t>
                      </a:r>
                      <a:r>
                        <a:rPr lang="en-US" sz="14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  <a:r>
                        <a:rPr lang="en-US" sz="1400" b="0" baseline="30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</a:t>
                      </a: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and 11</a:t>
                      </a:r>
                      <a:r>
                        <a:rPr lang="en-US" sz="1400" b="0" baseline="30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</a:t>
                      </a: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graders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4.09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4.35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</a:t>
                      </a:r>
                      <a:r>
                        <a:rPr lang="en-U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significant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635">
                <a:tc>
                  <a:txBody>
                    <a:bodyPr/>
                    <a:lstStyle/>
                    <a:p>
                      <a:pPr lvl="0"/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Rising 12</a:t>
                      </a:r>
                      <a:r>
                        <a:rPr lang="en-US" sz="1400" b="0" baseline="30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</a:t>
                      </a: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graders</a:t>
                      </a:r>
                      <a:endParaRPr lang="en-US" sz="1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</a:t>
                      </a:r>
                      <a:endParaRPr lang="en-US" sz="1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4.19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5.07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248323" y="5921318"/>
            <a:ext cx="2742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Related outcome: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1617824" y="4680584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2722112" y="4689356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3865112" y="4689356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08112" y="4689356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51112" y="4689356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7294112" y="4680584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576410" y="4460736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3823618" y="4442442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3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4966698" y="4442443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4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6109698" y="4419829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5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7252698" y="4401249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6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223888" y="492679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2333572" y="4926798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44" name="TextBox 43"/>
          <p:cNvSpPr txBox="1"/>
          <p:nvPr/>
        </p:nvSpPr>
        <p:spPr>
          <a:xfrm>
            <a:off x="3471096" y="4927074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45" name="TextBox 44"/>
          <p:cNvSpPr txBox="1"/>
          <p:nvPr/>
        </p:nvSpPr>
        <p:spPr>
          <a:xfrm>
            <a:off x="4614176" y="49267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5757176" y="4926796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47" name="TextBox 46"/>
          <p:cNvSpPr txBox="1"/>
          <p:nvPr/>
        </p:nvSpPr>
        <p:spPr>
          <a:xfrm>
            <a:off x="6900176" y="4926795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sp>
        <p:nvSpPr>
          <p:cNvPr id="65" name="TextBox 64"/>
          <p:cNvSpPr txBox="1"/>
          <p:nvPr/>
        </p:nvSpPr>
        <p:spPr>
          <a:xfrm>
            <a:off x="2717383" y="4460466"/>
            <a:ext cx="215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mtClean="0"/>
              <a:t>2</a:t>
            </a:r>
            <a:endParaRPr lang="en-US" sz="1600" dirty="0"/>
          </a:p>
        </p:txBody>
      </p:sp>
      <p:cxnSp>
        <p:nvCxnSpPr>
          <p:cNvPr id="5" name="Straight Connector 4"/>
          <p:cNvCxnSpPr>
            <a:stCxn id="31" idx="6"/>
            <a:endCxn id="36" idx="2"/>
          </p:cNvCxnSpPr>
          <p:nvPr/>
        </p:nvCxnSpPr>
        <p:spPr>
          <a:xfrm>
            <a:off x="1800704" y="4772024"/>
            <a:ext cx="54934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07887" y="514737"/>
            <a:ext cx="5134739" cy="7463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Understanding 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career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2000" dirty="0"/>
          </a:p>
        </p:txBody>
      </p:sp>
      <p:sp>
        <p:nvSpPr>
          <p:cNvPr id="48" name="Rectangle 47"/>
          <p:cNvSpPr/>
          <p:nvPr/>
        </p:nvSpPr>
        <p:spPr>
          <a:xfrm>
            <a:off x="3996214" y="5810110"/>
            <a:ext cx="2411863" cy="7301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00"/>
                </a:solidFill>
              </a:rPr>
              <a:t>Participants will be more </a:t>
            </a:r>
            <a:r>
              <a:rPr lang="en-US" sz="1400" dirty="0">
                <a:solidFill>
                  <a:srgbClr val="000000"/>
                </a:solidFill>
              </a:rPr>
              <a:t>ready to select career path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10960" y="1051356"/>
            <a:ext cx="8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post-program, rising 12</a:t>
            </a:r>
            <a:r>
              <a:rPr lang="en-US" sz="16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graders 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reported 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increased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(statistically significantly) 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understanding of what it is like to work in a health career.</a:t>
            </a:r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44768" y="1931030"/>
            <a:ext cx="5965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Q18: I have an understanding of what it is like to work in a health career.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39124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5470"/>
            <a:ext cx="1066800" cy="329184"/>
          </a:xfrm>
        </p:spPr>
        <p:txBody>
          <a:bodyPr/>
          <a:lstStyle/>
          <a:p>
            <a:fld id="{450698F3-9444-41A1-B6A2-BD0F72142704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64394"/>
              </p:ext>
            </p:extLst>
          </p:nvPr>
        </p:nvGraphicFramePr>
        <p:xfrm>
          <a:off x="544767" y="2283354"/>
          <a:ext cx="8138813" cy="2073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5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5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8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93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Pre-Program Mean Response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Post-Program </a:t>
                      </a:r>
                    </a:p>
                    <a:p>
                      <a:pPr algn="ctr"/>
                      <a:r>
                        <a:rPr lang="en-US" sz="1600" b="0" dirty="0" smtClean="0"/>
                        <a:t>Mean Response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Statistically Significant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3.62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2.92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3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Rising</a:t>
                      </a:r>
                      <a:r>
                        <a:rPr lang="en-US" sz="14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  <a:r>
                        <a:rPr lang="en-US" sz="1400" b="0" baseline="30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</a:t>
                      </a: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and 11</a:t>
                      </a:r>
                      <a:r>
                        <a:rPr lang="en-US" sz="1400" b="0" baseline="30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</a:t>
                      </a: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graders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3.91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2.70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301">
                <a:tc>
                  <a:txBody>
                    <a:bodyPr/>
                    <a:lstStyle/>
                    <a:p>
                      <a:pPr lvl="0"/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Rising 12</a:t>
                      </a:r>
                      <a:r>
                        <a:rPr lang="en-US" sz="1400" b="0" baseline="30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</a:t>
                      </a:r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graders</a:t>
                      </a:r>
                      <a:endParaRPr lang="en-US" sz="1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</a:t>
                      </a:r>
                      <a:endParaRPr lang="en-US" sz="1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3.37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3.11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</a:t>
                      </a:r>
                      <a:r>
                        <a:rPr lang="en-U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significant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248323" y="5921318"/>
            <a:ext cx="2742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Related outcome: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1617824" y="4680584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2722112" y="4689356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3865112" y="4689356"/>
            <a:ext cx="182880" cy="1828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08112" y="4689356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51112" y="4689356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7294112" y="4680584"/>
            <a:ext cx="182880" cy="182880"/>
          </a:xfrm>
          <a:prstGeom prst="ellipse">
            <a:avLst/>
          </a:prstGeom>
          <a:solidFill>
            <a:schemeClr val="accent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576410" y="4460736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3823618" y="4442442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3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4966698" y="4442443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4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6109698" y="4419829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5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7252698" y="4401249"/>
            <a:ext cx="2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6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223888" y="4926798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Disagree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2333572" y="4926798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Disagree</a:t>
            </a:r>
            <a:endParaRPr lang="en-US" sz="1100" dirty="0"/>
          </a:p>
        </p:txBody>
      </p:sp>
      <p:sp>
        <p:nvSpPr>
          <p:cNvPr id="44" name="TextBox 43"/>
          <p:cNvSpPr txBox="1"/>
          <p:nvPr/>
        </p:nvSpPr>
        <p:spPr>
          <a:xfrm>
            <a:off x="3471096" y="4927074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Disagree</a:t>
            </a:r>
            <a:endParaRPr lang="en-US" sz="1100" dirty="0"/>
          </a:p>
        </p:txBody>
      </p:sp>
      <p:sp>
        <p:nvSpPr>
          <p:cNvPr id="45" name="TextBox 44"/>
          <p:cNvSpPr txBox="1"/>
          <p:nvPr/>
        </p:nvSpPr>
        <p:spPr>
          <a:xfrm>
            <a:off x="4614176" y="4926797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Somewhat Agree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5757176" y="4926796"/>
            <a:ext cx="1024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Agree</a:t>
            </a:r>
            <a:endParaRPr lang="en-US" sz="1100" dirty="0"/>
          </a:p>
        </p:txBody>
      </p:sp>
      <p:sp>
        <p:nvSpPr>
          <p:cNvPr id="47" name="TextBox 46"/>
          <p:cNvSpPr txBox="1"/>
          <p:nvPr/>
        </p:nvSpPr>
        <p:spPr>
          <a:xfrm>
            <a:off x="6900176" y="4926795"/>
            <a:ext cx="1024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Strongly Agree</a:t>
            </a:r>
            <a:endParaRPr lang="en-US" sz="1100" dirty="0"/>
          </a:p>
        </p:txBody>
      </p:sp>
      <p:sp>
        <p:nvSpPr>
          <p:cNvPr id="65" name="TextBox 64"/>
          <p:cNvSpPr txBox="1"/>
          <p:nvPr/>
        </p:nvSpPr>
        <p:spPr>
          <a:xfrm>
            <a:off x="2717383" y="4460466"/>
            <a:ext cx="215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mtClean="0"/>
              <a:t>2</a:t>
            </a:r>
            <a:endParaRPr lang="en-US" sz="1600" dirty="0"/>
          </a:p>
        </p:txBody>
      </p:sp>
      <p:cxnSp>
        <p:nvCxnSpPr>
          <p:cNvPr id="5" name="Straight Connector 4"/>
          <p:cNvCxnSpPr>
            <a:stCxn id="31" idx="6"/>
            <a:endCxn id="36" idx="2"/>
          </p:cNvCxnSpPr>
          <p:nvPr/>
        </p:nvCxnSpPr>
        <p:spPr>
          <a:xfrm>
            <a:off x="1800704" y="4772024"/>
            <a:ext cx="54934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345980" y="486649"/>
            <a:ext cx="6835526" cy="7463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Steps needed </a:t>
            </a:r>
            <a:r>
              <a:rPr lang="en-US" sz="2000" b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become 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health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professional</a:t>
            </a:r>
          </a:p>
          <a:p>
            <a:endParaRPr lang="en-US" sz="2000" dirty="0"/>
          </a:p>
        </p:txBody>
      </p:sp>
      <p:sp>
        <p:nvSpPr>
          <p:cNvPr id="48" name="Rectangle 47"/>
          <p:cNvSpPr/>
          <p:nvPr/>
        </p:nvSpPr>
        <p:spPr>
          <a:xfrm>
            <a:off x="3996214" y="5810110"/>
            <a:ext cx="2411863" cy="7301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00"/>
                </a:solidFill>
              </a:rPr>
              <a:t>Participants will be more </a:t>
            </a:r>
            <a:r>
              <a:rPr lang="en-US" sz="1400" dirty="0">
                <a:solidFill>
                  <a:srgbClr val="000000"/>
                </a:solidFill>
              </a:rPr>
              <a:t>ready to select career path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6003" y="1080351"/>
            <a:ext cx="8756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post-program, rising 10</a:t>
            </a:r>
            <a:r>
              <a:rPr lang="en-US" sz="16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11</a:t>
            </a:r>
            <a:r>
              <a:rPr lang="en-US" sz="16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graders were less unsure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(statistically significantly) 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about the steps needed to become a health professional.</a:t>
            </a: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97443" y="1999454"/>
            <a:ext cx="87965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Q19: I am </a:t>
            </a:r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sure what steps I would need to take to become a health professional.</a:t>
            </a:r>
          </a:p>
        </p:txBody>
      </p:sp>
    </p:spTree>
    <p:extLst>
      <p:ext uri="{BB962C8B-B14F-4D97-AF65-F5344CB8AC3E}">
        <p14:creationId xmlns:p14="http://schemas.microsoft.com/office/powerpoint/2010/main" val="2107126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2">
      <a:dk1>
        <a:srgbClr val="2E6C4C"/>
      </a:dk1>
      <a:lt1>
        <a:srgbClr val="FFFFFF"/>
      </a:lt1>
      <a:dk2>
        <a:srgbClr val="2E6C4C"/>
      </a:dk2>
      <a:lt2>
        <a:srgbClr val="F3F2DC"/>
      </a:lt2>
      <a:accent1>
        <a:srgbClr val="2E6C4C"/>
      </a:accent1>
      <a:accent2>
        <a:srgbClr val="EFDC68"/>
      </a:accent2>
      <a:accent3>
        <a:srgbClr val="EFDC68"/>
      </a:accent3>
      <a:accent4>
        <a:srgbClr val="EFDC68"/>
      </a:accent4>
      <a:accent5>
        <a:srgbClr val="EFDC68"/>
      </a:accent5>
      <a:accent6>
        <a:srgbClr val="EFDC68"/>
      </a:accent6>
      <a:hlink>
        <a:srgbClr val="EFDC68"/>
      </a:hlink>
      <a:folHlink>
        <a:srgbClr val="EFDC6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2">
    <a:dk1>
      <a:srgbClr val="2E6C4C"/>
    </a:dk1>
    <a:lt1>
      <a:srgbClr val="FFFFFF"/>
    </a:lt1>
    <a:dk2>
      <a:srgbClr val="2E6C4C"/>
    </a:dk2>
    <a:lt2>
      <a:srgbClr val="F3F2DC"/>
    </a:lt2>
    <a:accent1>
      <a:srgbClr val="2E6C4C"/>
    </a:accent1>
    <a:accent2>
      <a:srgbClr val="EFDC68"/>
    </a:accent2>
    <a:accent3>
      <a:srgbClr val="EFDC68"/>
    </a:accent3>
    <a:accent4>
      <a:srgbClr val="EFDC68"/>
    </a:accent4>
    <a:accent5>
      <a:srgbClr val="EFDC68"/>
    </a:accent5>
    <a:accent6>
      <a:srgbClr val="EFDC68"/>
    </a:accent6>
    <a:hlink>
      <a:srgbClr val="EFDC68"/>
    </a:hlink>
    <a:folHlink>
      <a:srgbClr val="EFDC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20840</TotalTime>
  <Words>3137</Words>
  <Application>Microsoft Office PowerPoint</Application>
  <PresentationFormat>On-screen Show (4:3)</PresentationFormat>
  <Paragraphs>898</Paragraphs>
  <Slides>39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Courier New</vt:lpstr>
      <vt:lpstr>Verdana</vt:lpstr>
      <vt:lpstr>Wingdings</vt:lpstr>
      <vt:lpstr>Clarity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Highlights from Student Survey Results </vt:lpstr>
      <vt:lpstr>PowerPoint Presentation</vt:lpstr>
      <vt:lpstr>PowerPoint Presentation</vt:lpstr>
      <vt:lpstr>PowerPoint Presentation</vt:lpstr>
      <vt:lpstr>Statistically Significant Findings 2014 to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Percentage of Students Who Listed Wayne State as One of Top Choices for Colleges</vt:lpstr>
      <vt:lpstr>Percentage of Students Who Listed a Field in STEM/HEALTH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Katharine Vallerand</dc:creator>
  <cp:lastModifiedBy>Donald Neal</cp:lastModifiedBy>
  <cp:revision>370</cp:revision>
  <cp:lastPrinted>2015-10-08T18:02:10Z</cp:lastPrinted>
  <dcterms:created xsi:type="dcterms:W3CDTF">2014-08-25T13:35:11Z</dcterms:created>
  <dcterms:modified xsi:type="dcterms:W3CDTF">2018-07-18T15:04:34Z</dcterms:modified>
</cp:coreProperties>
</file>